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4" r:id="rId8"/>
    <p:sldId id="265" r:id="rId9"/>
    <p:sldId id="266" r:id="rId10"/>
    <p:sldId id="267" r:id="rId11"/>
    <p:sldId id="268" r:id="rId12"/>
    <p:sldId id="269" r:id="rId13"/>
    <p:sldId id="271" r:id="rId14"/>
    <p:sldId id="272" r:id="rId15"/>
    <p:sldId id="270" r:id="rId16"/>
    <p:sldId id="276" r:id="rId17"/>
    <p:sldId id="275" r:id="rId18"/>
    <p:sldId id="277" r:id="rId19"/>
    <p:sldId id="278" r:id="rId20"/>
    <p:sldId id="280" r:id="rId21"/>
    <p:sldId id="281" r:id="rId22"/>
    <p:sldId id="263" r:id="rId23"/>
    <p:sldId id="282" r:id="rId24"/>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5" d="100"/>
          <a:sy n="65" d="100"/>
        </p:scale>
        <p:origin x="83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09128F4-A14D-4F97-9DD7-CF63802862CF}"/>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O"/>
          </a:p>
        </p:txBody>
      </p:sp>
      <p:sp>
        <p:nvSpPr>
          <p:cNvPr id="3" name="Subtítulo 2">
            <a:extLst>
              <a:ext uri="{FF2B5EF4-FFF2-40B4-BE49-F238E27FC236}">
                <a16:creationId xmlns:a16="http://schemas.microsoft.com/office/drawing/2014/main" id="{B0EBAA89-2EAA-45FC-A319-900DEBFBF0E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s-CO"/>
          </a:p>
        </p:txBody>
      </p:sp>
      <p:sp>
        <p:nvSpPr>
          <p:cNvPr id="4" name="Marcador de fecha 3">
            <a:extLst>
              <a:ext uri="{FF2B5EF4-FFF2-40B4-BE49-F238E27FC236}">
                <a16:creationId xmlns:a16="http://schemas.microsoft.com/office/drawing/2014/main" id="{46558D87-638F-462A-86B4-E342F6E1BC4B}"/>
              </a:ext>
            </a:extLst>
          </p:cNvPr>
          <p:cNvSpPr>
            <a:spLocks noGrp="1"/>
          </p:cNvSpPr>
          <p:nvPr>
            <p:ph type="dt" sz="half" idx="10"/>
          </p:nvPr>
        </p:nvSpPr>
        <p:spPr/>
        <p:txBody>
          <a:bodyPr/>
          <a:lstStyle/>
          <a:p>
            <a:fld id="{831D91BF-A942-4744-B5F0-B37172246F6F}" type="datetimeFigureOut">
              <a:rPr lang="es-CO" smtClean="0"/>
              <a:t>26/06/2017</a:t>
            </a:fld>
            <a:endParaRPr lang="es-CO"/>
          </a:p>
        </p:txBody>
      </p:sp>
      <p:sp>
        <p:nvSpPr>
          <p:cNvPr id="5" name="Marcador de pie de página 4">
            <a:extLst>
              <a:ext uri="{FF2B5EF4-FFF2-40B4-BE49-F238E27FC236}">
                <a16:creationId xmlns:a16="http://schemas.microsoft.com/office/drawing/2014/main" id="{7A6F3F42-F986-47E8-90EE-70261A337F2E}"/>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5D642C8B-4646-4720-8276-2933A75E86F2}"/>
              </a:ext>
            </a:extLst>
          </p:cNvPr>
          <p:cNvSpPr>
            <a:spLocks noGrp="1"/>
          </p:cNvSpPr>
          <p:nvPr>
            <p:ph type="sldNum" sz="quarter" idx="12"/>
          </p:nvPr>
        </p:nvSpPr>
        <p:spPr/>
        <p:txBody>
          <a:bodyPr/>
          <a:lstStyle/>
          <a:p>
            <a:fld id="{7823D247-20A3-44F8-A916-A0EE12005192}" type="slidenum">
              <a:rPr lang="es-CO" smtClean="0"/>
              <a:t>‹Nº›</a:t>
            </a:fld>
            <a:endParaRPr lang="es-CO"/>
          </a:p>
        </p:txBody>
      </p:sp>
    </p:spTree>
    <p:extLst>
      <p:ext uri="{BB962C8B-B14F-4D97-AF65-F5344CB8AC3E}">
        <p14:creationId xmlns:p14="http://schemas.microsoft.com/office/powerpoint/2010/main" val="13524745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8CE0925-9164-4E62-87EB-C537CC326404}"/>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contenido 2">
            <a:extLst>
              <a:ext uri="{FF2B5EF4-FFF2-40B4-BE49-F238E27FC236}">
                <a16:creationId xmlns:a16="http://schemas.microsoft.com/office/drawing/2014/main" id="{14C3CB7F-7302-48EB-873E-FED79BABB4D3}"/>
              </a:ext>
            </a:extLst>
          </p:cNvPr>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a:extLst>
              <a:ext uri="{FF2B5EF4-FFF2-40B4-BE49-F238E27FC236}">
                <a16:creationId xmlns:a16="http://schemas.microsoft.com/office/drawing/2014/main" id="{175EC81F-80B5-4BBA-BD48-2A5DB74C1648}"/>
              </a:ext>
            </a:extLst>
          </p:cNvPr>
          <p:cNvSpPr>
            <a:spLocks noGrp="1"/>
          </p:cNvSpPr>
          <p:nvPr>
            <p:ph type="dt" sz="half" idx="10"/>
          </p:nvPr>
        </p:nvSpPr>
        <p:spPr/>
        <p:txBody>
          <a:bodyPr/>
          <a:lstStyle/>
          <a:p>
            <a:fld id="{831D91BF-A942-4744-B5F0-B37172246F6F}" type="datetimeFigureOut">
              <a:rPr lang="es-CO" smtClean="0"/>
              <a:t>26/06/2017</a:t>
            </a:fld>
            <a:endParaRPr lang="es-CO"/>
          </a:p>
        </p:txBody>
      </p:sp>
      <p:sp>
        <p:nvSpPr>
          <p:cNvPr id="5" name="Marcador de pie de página 4">
            <a:extLst>
              <a:ext uri="{FF2B5EF4-FFF2-40B4-BE49-F238E27FC236}">
                <a16:creationId xmlns:a16="http://schemas.microsoft.com/office/drawing/2014/main" id="{F2486CF7-7552-4615-BF20-B8D0883E60AC}"/>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A8FAD623-62E6-4FFC-8B3F-75183B09A6BA}"/>
              </a:ext>
            </a:extLst>
          </p:cNvPr>
          <p:cNvSpPr>
            <a:spLocks noGrp="1"/>
          </p:cNvSpPr>
          <p:nvPr>
            <p:ph type="sldNum" sz="quarter" idx="12"/>
          </p:nvPr>
        </p:nvSpPr>
        <p:spPr/>
        <p:txBody>
          <a:bodyPr/>
          <a:lstStyle/>
          <a:p>
            <a:fld id="{7823D247-20A3-44F8-A916-A0EE12005192}" type="slidenum">
              <a:rPr lang="es-CO" smtClean="0"/>
              <a:t>‹Nº›</a:t>
            </a:fld>
            <a:endParaRPr lang="es-CO"/>
          </a:p>
        </p:txBody>
      </p:sp>
    </p:spTree>
    <p:extLst>
      <p:ext uri="{BB962C8B-B14F-4D97-AF65-F5344CB8AC3E}">
        <p14:creationId xmlns:p14="http://schemas.microsoft.com/office/powerpoint/2010/main" val="25414070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93CB077-AB2A-4C1F-B310-CE97C1569665}"/>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O"/>
          </a:p>
        </p:txBody>
      </p:sp>
      <p:sp>
        <p:nvSpPr>
          <p:cNvPr id="3" name="Marcador de texto 2">
            <a:extLst>
              <a:ext uri="{FF2B5EF4-FFF2-40B4-BE49-F238E27FC236}">
                <a16:creationId xmlns:a16="http://schemas.microsoft.com/office/drawing/2014/main" id="{B49FB112-E921-4CC2-8C91-6A5CF55327D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Marcador de fecha 3">
            <a:extLst>
              <a:ext uri="{FF2B5EF4-FFF2-40B4-BE49-F238E27FC236}">
                <a16:creationId xmlns:a16="http://schemas.microsoft.com/office/drawing/2014/main" id="{DFEF0232-919D-4C3E-AB8B-773DE484ED3A}"/>
              </a:ext>
            </a:extLst>
          </p:cNvPr>
          <p:cNvSpPr>
            <a:spLocks noGrp="1"/>
          </p:cNvSpPr>
          <p:nvPr>
            <p:ph type="dt" sz="half" idx="10"/>
          </p:nvPr>
        </p:nvSpPr>
        <p:spPr/>
        <p:txBody>
          <a:bodyPr/>
          <a:lstStyle/>
          <a:p>
            <a:fld id="{831D91BF-A942-4744-B5F0-B37172246F6F}" type="datetimeFigureOut">
              <a:rPr lang="es-CO" smtClean="0"/>
              <a:t>26/06/2017</a:t>
            </a:fld>
            <a:endParaRPr lang="es-CO"/>
          </a:p>
        </p:txBody>
      </p:sp>
      <p:sp>
        <p:nvSpPr>
          <p:cNvPr id="5" name="Marcador de pie de página 4">
            <a:extLst>
              <a:ext uri="{FF2B5EF4-FFF2-40B4-BE49-F238E27FC236}">
                <a16:creationId xmlns:a16="http://schemas.microsoft.com/office/drawing/2014/main" id="{846D5A3C-CF12-48BB-B713-C031146F7F27}"/>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0F16CFFF-A8C8-400A-9E5A-69B9FFF1BD15}"/>
              </a:ext>
            </a:extLst>
          </p:cNvPr>
          <p:cNvSpPr>
            <a:spLocks noGrp="1"/>
          </p:cNvSpPr>
          <p:nvPr>
            <p:ph type="sldNum" sz="quarter" idx="12"/>
          </p:nvPr>
        </p:nvSpPr>
        <p:spPr/>
        <p:txBody>
          <a:bodyPr/>
          <a:lstStyle/>
          <a:p>
            <a:fld id="{7823D247-20A3-44F8-A916-A0EE12005192}" type="slidenum">
              <a:rPr lang="es-CO" smtClean="0"/>
              <a:t>‹Nº›</a:t>
            </a:fld>
            <a:endParaRPr lang="es-CO"/>
          </a:p>
        </p:txBody>
      </p:sp>
    </p:spTree>
    <p:extLst>
      <p:ext uri="{BB962C8B-B14F-4D97-AF65-F5344CB8AC3E}">
        <p14:creationId xmlns:p14="http://schemas.microsoft.com/office/powerpoint/2010/main" val="34224910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E3C290A-BABF-4E74-9428-B6ECD3225A19}"/>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contenido 2">
            <a:extLst>
              <a:ext uri="{FF2B5EF4-FFF2-40B4-BE49-F238E27FC236}">
                <a16:creationId xmlns:a16="http://schemas.microsoft.com/office/drawing/2014/main" id="{E598DD82-546D-4C7B-B4EE-4945F5157BEE}"/>
              </a:ext>
            </a:extLst>
          </p:cNvPr>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contenido 3">
            <a:extLst>
              <a:ext uri="{FF2B5EF4-FFF2-40B4-BE49-F238E27FC236}">
                <a16:creationId xmlns:a16="http://schemas.microsoft.com/office/drawing/2014/main" id="{8C9569F9-DEF5-480D-B567-74DE15E7BCD0}"/>
              </a:ext>
            </a:extLst>
          </p:cNvPr>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5" name="Marcador de fecha 4">
            <a:extLst>
              <a:ext uri="{FF2B5EF4-FFF2-40B4-BE49-F238E27FC236}">
                <a16:creationId xmlns:a16="http://schemas.microsoft.com/office/drawing/2014/main" id="{362D010B-3946-47E6-B4F2-580955246ABB}"/>
              </a:ext>
            </a:extLst>
          </p:cNvPr>
          <p:cNvSpPr>
            <a:spLocks noGrp="1"/>
          </p:cNvSpPr>
          <p:nvPr>
            <p:ph type="dt" sz="half" idx="10"/>
          </p:nvPr>
        </p:nvSpPr>
        <p:spPr/>
        <p:txBody>
          <a:bodyPr/>
          <a:lstStyle/>
          <a:p>
            <a:fld id="{831D91BF-A942-4744-B5F0-B37172246F6F}" type="datetimeFigureOut">
              <a:rPr lang="es-CO" smtClean="0"/>
              <a:t>26/06/2017</a:t>
            </a:fld>
            <a:endParaRPr lang="es-CO"/>
          </a:p>
        </p:txBody>
      </p:sp>
      <p:sp>
        <p:nvSpPr>
          <p:cNvPr id="6" name="Marcador de pie de página 5">
            <a:extLst>
              <a:ext uri="{FF2B5EF4-FFF2-40B4-BE49-F238E27FC236}">
                <a16:creationId xmlns:a16="http://schemas.microsoft.com/office/drawing/2014/main" id="{CC559970-BEC0-44C7-B4D6-FD34FACCD8C1}"/>
              </a:ext>
            </a:extLst>
          </p:cNvPr>
          <p:cNvSpPr>
            <a:spLocks noGrp="1"/>
          </p:cNvSpPr>
          <p:nvPr>
            <p:ph type="ftr" sz="quarter" idx="11"/>
          </p:nvPr>
        </p:nvSpPr>
        <p:spPr/>
        <p:txBody>
          <a:bodyPr/>
          <a:lstStyle/>
          <a:p>
            <a:endParaRPr lang="es-CO"/>
          </a:p>
        </p:txBody>
      </p:sp>
      <p:sp>
        <p:nvSpPr>
          <p:cNvPr id="7" name="Marcador de número de diapositiva 6">
            <a:extLst>
              <a:ext uri="{FF2B5EF4-FFF2-40B4-BE49-F238E27FC236}">
                <a16:creationId xmlns:a16="http://schemas.microsoft.com/office/drawing/2014/main" id="{B7DEC072-EC56-441E-BA20-ED903467AC1B}"/>
              </a:ext>
            </a:extLst>
          </p:cNvPr>
          <p:cNvSpPr>
            <a:spLocks noGrp="1"/>
          </p:cNvSpPr>
          <p:nvPr>
            <p:ph type="sldNum" sz="quarter" idx="12"/>
          </p:nvPr>
        </p:nvSpPr>
        <p:spPr/>
        <p:txBody>
          <a:bodyPr/>
          <a:lstStyle/>
          <a:p>
            <a:fld id="{7823D247-20A3-44F8-A916-A0EE12005192}" type="slidenum">
              <a:rPr lang="es-CO" smtClean="0"/>
              <a:t>‹Nº›</a:t>
            </a:fld>
            <a:endParaRPr lang="es-CO"/>
          </a:p>
        </p:txBody>
      </p:sp>
    </p:spTree>
    <p:extLst>
      <p:ext uri="{BB962C8B-B14F-4D97-AF65-F5344CB8AC3E}">
        <p14:creationId xmlns:p14="http://schemas.microsoft.com/office/powerpoint/2010/main" val="15870374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A34F64B-57A5-48AE-B3C6-85025614FF63}"/>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CO"/>
          </a:p>
        </p:txBody>
      </p:sp>
      <p:sp>
        <p:nvSpPr>
          <p:cNvPr id="3" name="Marcador de texto 2">
            <a:extLst>
              <a:ext uri="{FF2B5EF4-FFF2-40B4-BE49-F238E27FC236}">
                <a16:creationId xmlns:a16="http://schemas.microsoft.com/office/drawing/2014/main" id="{BCB388FD-B5C2-42A3-A8CB-E6A6CBFCE41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a:extLst>
              <a:ext uri="{FF2B5EF4-FFF2-40B4-BE49-F238E27FC236}">
                <a16:creationId xmlns:a16="http://schemas.microsoft.com/office/drawing/2014/main" id="{90674895-CE2F-4334-A19E-70C292683ADA}"/>
              </a:ext>
            </a:extLst>
          </p:cNvPr>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5" name="Marcador de texto 4">
            <a:extLst>
              <a:ext uri="{FF2B5EF4-FFF2-40B4-BE49-F238E27FC236}">
                <a16:creationId xmlns:a16="http://schemas.microsoft.com/office/drawing/2014/main" id="{EC227570-CC9E-4D25-8131-5D697FABFC6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a:extLst>
              <a:ext uri="{FF2B5EF4-FFF2-40B4-BE49-F238E27FC236}">
                <a16:creationId xmlns:a16="http://schemas.microsoft.com/office/drawing/2014/main" id="{A9DE83E8-8CAA-44A1-B95D-013190012FEC}"/>
              </a:ext>
            </a:extLst>
          </p:cNvPr>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7" name="Marcador de fecha 6">
            <a:extLst>
              <a:ext uri="{FF2B5EF4-FFF2-40B4-BE49-F238E27FC236}">
                <a16:creationId xmlns:a16="http://schemas.microsoft.com/office/drawing/2014/main" id="{37A57C89-DBDB-4C34-9B1A-85EF398E528E}"/>
              </a:ext>
            </a:extLst>
          </p:cNvPr>
          <p:cNvSpPr>
            <a:spLocks noGrp="1"/>
          </p:cNvSpPr>
          <p:nvPr>
            <p:ph type="dt" sz="half" idx="10"/>
          </p:nvPr>
        </p:nvSpPr>
        <p:spPr/>
        <p:txBody>
          <a:bodyPr/>
          <a:lstStyle/>
          <a:p>
            <a:fld id="{831D91BF-A942-4744-B5F0-B37172246F6F}" type="datetimeFigureOut">
              <a:rPr lang="es-CO" smtClean="0"/>
              <a:t>26/06/2017</a:t>
            </a:fld>
            <a:endParaRPr lang="es-CO"/>
          </a:p>
        </p:txBody>
      </p:sp>
      <p:sp>
        <p:nvSpPr>
          <p:cNvPr id="8" name="Marcador de pie de página 7">
            <a:extLst>
              <a:ext uri="{FF2B5EF4-FFF2-40B4-BE49-F238E27FC236}">
                <a16:creationId xmlns:a16="http://schemas.microsoft.com/office/drawing/2014/main" id="{BDD0E065-45C0-4965-84A3-3008FBD5ED7D}"/>
              </a:ext>
            </a:extLst>
          </p:cNvPr>
          <p:cNvSpPr>
            <a:spLocks noGrp="1"/>
          </p:cNvSpPr>
          <p:nvPr>
            <p:ph type="ftr" sz="quarter" idx="11"/>
          </p:nvPr>
        </p:nvSpPr>
        <p:spPr/>
        <p:txBody>
          <a:bodyPr/>
          <a:lstStyle/>
          <a:p>
            <a:endParaRPr lang="es-CO"/>
          </a:p>
        </p:txBody>
      </p:sp>
      <p:sp>
        <p:nvSpPr>
          <p:cNvPr id="9" name="Marcador de número de diapositiva 8">
            <a:extLst>
              <a:ext uri="{FF2B5EF4-FFF2-40B4-BE49-F238E27FC236}">
                <a16:creationId xmlns:a16="http://schemas.microsoft.com/office/drawing/2014/main" id="{57C3142E-EA04-4CE3-83F7-00D5AABB3B4F}"/>
              </a:ext>
            </a:extLst>
          </p:cNvPr>
          <p:cNvSpPr>
            <a:spLocks noGrp="1"/>
          </p:cNvSpPr>
          <p:nvPr>
            <p:ph type="sldNum" sz="quarter" idx="12"/>
          </p:nvPr>
        </p:nvSpPr>
        <p:spPr/>
        <p:txBody>
          <a:bodyPr/>
          <a:lstStyle/>
          <a:p>
            <a:fld id="{7823D247-20A3-44F8-A916-A0EE12005192}" type="slidenum">
              <a:rPr lang="es-CO" smtClean="0"/>
              <a:t>‹Nº›</a:t>
            </a:fld>
            <a:endParaRPr lang="es-CO"/>
          </a:p>
        </p:txBody>
      </p:sp>
    </p:spTree>
    <p:extLst>
      <p:ext uri="{BB962C8B-B14F-4D97-AF65-F5344CB8AC3E}">
        <p14:creationId xmlns:p14="http://schemas.microsoft.com/office/powerpoint/2010/main" val="29025768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5280BEB-7575-4285-A346-DE496EBF4E36}"/>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fecha 2">
            <a:extLst>
              <a:ext uri="{FF2B5EF4-FFF2-40B4-BE49-F238E27FC236}">
                <a16:creationId xmlns:a16="http://schemas.microsoft.com/office/drawing/2014/main" id="{027A9805-064C-4F14-8EBC-57457E27E12C}"/>
              </a:ext>
            </a:extLst>
          </p:cNvPr>
          <p:cNvSpPr>
            <a:spLocks noGrp="1"/>
          </p:cNvSpPr>
          <p:nvPr>
            <p:ph type="dt" sz="half" idx="10"/>
          </p:nvPr>
        </p:nvSpPr>
        <p:spPr/>
        <p:txBody>
          <a:bodyPr/>
          <a:lstStyle/>
          <a:p>
            <a:fld id="{831D91BF-A942-4744-B5F0-B37172246F6F}" type="datetimeFigureOut">
              <a:rPr lang="es-CO" smtClean="0"/>
              <a:t>26/06/2017</a:t>
            </a:fld>
            <a:endParaRPr lang="es-CO"/>
          </a:p>
        </p:txBody>
      </p:sp>
      <p:sp>
        <p:nvSpPr>
          <p:cNvPr id="4" name="Marcador de pie de página 3">
            <a:extLst>
              <a:ext uri="{FF2B5EF4-FFF2-40B4-BE49-F238E27FC236}">
                <a16:creationId xmlns:a16="http://schemas.microsoft.com/office/drawing/2014/main" id="{5B87DDAC-571D-42E3-AC88-8E2AB3DDE4B9}"/>
              </a:ext>
            </a:extLst>
          </p:cNvPr>
          <p:cNvSpPr>
            <a:spLocks noGrp="1"/>
          </p:cNvSpPr>
          <p:nvPr>
            <p:ph type="ftr" sz="quarter" idx="11"/>
          </p:nvPr>
        </p:nvSpPr>
        <p:spPr/>
        <p:txBody>
          <a:bodyPr/>
          <a:lstStyle/>
          <a:p>
            <a:endParaRPr lang="es-CO"/>
          </a:p>
        </p:txBody>
      </p:sp>
      <p:sp>
        <p:nvSpPr>
          <p:cNvPr id="5" name="Marcador de número de diapositiva 4">
            <a:extLst>
              <a:ext uri="{FF2B5EF4-FFF2-40B4-BE49-F238E27FC236}">
                <a16:creationId xmlns:a16="http://schemas.microsoft.com/office/drawing/2014/main" id="{4F5B755C-6440-4BD8-ADF6-C8B7C8CE1869}"/>
              </a:ext>
            </a:extLst>
          </p:cNvPr>
          <p:cNvSpPr>
            <a:spLocks noGrp="1"/>
          </p:cNvSpPr>
          <p:nvPr>
            <p:ph type="sldNum" sz="quarter" idx="12"/>
          </p:nvPr>
        </p:nvSpPr>
        <p:spPr/>
        <p:txBody>
          <a:bodyPr/>
          <a:lstStyle/>
          <a:p>
            <a:fld id="{7823D247-20A3-44F8-A916-A0EE12005192}" type="slidenum">
              <a:rPr lang="es-CO" smtClean="0"/>
              <a:t>‹Nº›</a:t>
            </a:fld>
            <a:endParaRPr lang="es-CO"/>
          </a:p>
        </p:txBody>
      </p:sp>
    </p:spTree>
    <p:extLst>
      <p:ext uri="{BB962C8B-B14F-4D97-AF65-F5344CB8AC3E}">
        <p14:creationId xmlns:p14="http://schemas.microsoft.com/office/powerpoint/2010/main" val="12055861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EE7623DD-665D-4CC2-A26B-74F055C8B744}"/>
              </a:ext>
            </a:extLst>
          </p:cNvPr>
          <p:cNvSpPr>
            <a:spLocks noGrp="1"/>
          </p:cNvSpPr>
          <p:nvPr>
            <p:ph type="dt" sz="half" idx="10"/>
          </p:nvPr>
        </p:nvSpPr>
        <p:spPr/>
        <p:txBody>
          <a:bodyPr/>
          <a:lstStyle/>
          <a:p>
            <a:fld id="{831D91BF-A942-4744-B5F0-B37172246F6F}" type="datetimeFigureOut">
              <a:rPr lang="es-CO" smtClean="0"/>
              <a:t>26/06/2017</a:t>
            </a:fld>
            <a:endParaRPr lang="es-CO"/>
          </a:p>
        </p:txBody>
      </p:sp>
      <p:sp>
        <p:nvSpPr>
          <p:cNvPr id="3" name="Marcador de pie de página 2">
            <a:extLst>
              <a:ext uri="{FF2B5EF4-FFF2-40B4-BE49-F238E27FC236}">
                <a16:creationId xmlns:a16="http://schemas.microsoft.com/office/drawing/2014/main" id="{1462A1B7-5D09-4CF4-8D05-99452A4B2CEC}"/>
              </a:ext>
            </a:extLst>
          </p:cNvPr>
          <p:cNvSpPr>
            <a:spLocks noGrp="1"/>
          </p:cNvSpPr>
          <p:nvPr>
            <p:ph type="ftr" sz="quarter" idx="11"/>
          </p:nvPr>
        </p:nvSpPr>
        <p:spPr/>
        <p:txBody>
          <a:bodyPr/>
          <a:lstStyle/>
          <a:p>
            <a:endParaRPr lang="es-CO"/>
          </a:p>
        </p:txBody>
      </p:sp>
      <p:sp>
        <p:nvSpPr>
          <p:cNvPr id="4" name="Marcador de número de diapositiva 3">
            <a:extLst>
              <a:ext uri="{FF2B5EF4-FFF2-40B4-BE49-F238E27FC236}">
                <a16:creationId xmlns:a16="http://schemas.microsoft.com/office/drawing/2014/main" id="{16769548-EA49-40EB-915C-E1DBC5C8F31D}"/>
              </a:ext>
            </a:extLst>
          </p:cNvPr>
          <p:cNvSpPr>
            <a:spLocks noGrp="1"/>
          </p:cNvSpPr>
          <p:nvPr>
            <p:ph type="sldNum" sz="quarter" idx="12"/>
          </p:nvPr>
        </p:nvSpPr>
        <p:spPr/>
        <p:txBody>
          <a:bodyPr/>
          <a:lstStyle/>
          <a:p>
            <a:fld id="{7823D247-20A3-44F8-A916-A0EE12005192}" type="slidenum">
              <a:rPr lang="es-CO" smtClean="0"/>
              <a:t>‹Nº›</a:t>
            </a:fld>
            <a:endParaRPr lang="es-CO"/>
          </a:p>
        </p:txBody>
      </p:sp>
    </p:spTree>
    <p:extLst>
      <p:ext uri="{BB962C8B-B14F-4D97-AF65-F5344CB8AC3E}">
        <p14:creationId xmlns:p14="http://schemas.microsoft.com/office/powerpoint/2010/main" val="2720986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1C09554-6241-4DE3-9B93-1BE61B37EB58}"/>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O"/>
          </a:p>
        </p:txBody>
      </p:sp>
      <p:sp>
        <p:nvSpPr>
          <p:cNvPr id="3" name="Marcador de contenido 2">
            <a:extLst>
              <a:ext uri="{FF2B5EF4-FFF2-40B4-BE49-F238E27FC236}">
                <a16:creationId xmlns:a16="http://schemas.microsoft.com/office/drawing/2014/main" id="{A332127B-0FED-4AD8-A26B-1DDEC64A72A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texto 3">
            <a:extLst>
              <a:ext uri="{FF2B5EF4-FFF2-40B4-BE49-F238E27FC236}">
                <a16:creationId xmlns:a16="http://schemas.microsoft.com/office/drawing/2014/main" id="{F0B441AB-F342-418E-AE92-C4C9C0FDE3D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a:extLst>
              <a:ext uri="{FF2B5EF4-FFF2-40B4-BE49-F238E27FC236}">
                <a16:creationId xmlns:a16="http://schemas.microsoft.com/office/drawing/2014/main" id="{CB3916B9-E042-4323-86C8-F1A543A40404}"/>
              </a:ext>
            </a:extLst>
          </p:cNvPr>
          <p:cNvSpPr>
            <a:spLocks noGrp="1"/>
          </p:cNvSpPr>
          <p:nvPr>
            <p:ph type="dt" sz="half" idx="10"/>
          </p:nvPr>
        </p:nvSpPr>
        <p:spPr/>
        <p:txBody>
          <a:bodyPr/>
          <a:lstStyle/>
          <a:p>
            <a:fld id="{831D91BF-A942-4744-B5F0-B37172246F6F}" type="datetimeFigureOut">
              <a:rPr lang="es-CO" smtClean="0"/>
              <a:t>26/06/2017</a:t>
            </a:fld>
            <a:endParaRPr lang="es-CO"/>
          </a:p>
        </p:txBody>
      </p:sp>
      <p:sp>
        <p:nvSpPr>
          <p:cNvPr id="6" name="Marcador de pie de página 5">
            <a:extLst>
              <a:ext uri="{FF2B5EF4-FFF2-40B4-BE49-F238E27FC236}">
                <a16:creationId xmlns:a16="http://schemas.microsoft.com/office/drawing/2014/main" id="{20C22C68-9763-4BCB-AB97-A05ED4997FBB}"/>
              </a:ext>
            </a:extLst>
          </p:cNvPr>
          <p:cNvSpPr>
            <a:spLocks noGrp="1"/>
          </p:cNvSpPr>
          <p:nvPr>
            <p:ph type="ftr" sz="quarter" idx="11"/>
          </p:nvPr>
        </p:nvSpPr>
        <p:spPr/>
        <p:txBody>
          <a:bodyPr/>
          <a:lstStyle/>
          <a:p>
            <a:endParaRPr lang="es-CO"/>
          </a:p>
        </p:txBody>
      </p:sp>
      <p:sp>
        <p:nvSpPr>
          <p:cNvPr id="7" name="Marcador de número de diapositiva 6">
            <a:extLst>
              <a:ext uri="{FF2B5EF4-FFF2-40B4-BE49-F238E27FC236}">
                <a16:creationId xmlns:a16="http://schemas.microsoft.com/office/drawing/2014/main" id="{1FD651D8-427A-401F-8F3C-1EEA781B187B}"/>
              </a:ext>
            </a:extLst>
          </p:cNvPr>
          <p:cNvSpPr>
            <a:spLocks noGrp="1"/>
          </p:cNvSpPr>
          <p:nvPr>
            <p:ph type="sldNum" sz="quarter" idx="12"/>
          </p:nvPr>
        </p:nvSpPr>
        <p:spPr/>
        <p:txBody>
          <a:bodyPr/>
          <a:lstStyle/>
          <a:p>
            <a:fld id="{7823D247-20A3-44F8-A916-A0EE12005192}" type="slidenum">
              <a:rPr lang="es-CO" smtClean="0"/>
              <a:t>‹Nº›</a:t>
            </a:fld>
            <a:endParaRPr lang="es-CO"/>
          </a:p>
        </p:txBody>
      </p:sp>
    </p:spTree>
    <p:extLst>
      <p:ext uri="{BB962C8B-B14F-4D97-AF65-F5344CB8AC3E}">
        <p14:creationId xmlns:p14="http://schemas.microsoft.com/office/powerpoint/2010/main" val="33688289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31D0CFB-790F-4F11-A28F-09BC721D2C39}"/>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O"/>
          </a:p>
        </p:txBody>
      </p:sp>
      <p:sp>
        <p:nvSpPr>
          <p:cNvPr id="3" name="Marcador de posición de imagen 2">
            <a:extLst>
              <a:ext uri="{FF2B5EF4-FFF2-40B4-BE49-F238E27FC236}">
                <a16:creationId xmlns:a16="http://schemas.microsoft.com/office/drawing/2014/main" id="{42BA4ECA-5A4E-4986-BB76-CC16D99BD78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a:extLst>
              <a:ext uri="{FF2B5EF4-FFF2-40B4-BE49-F238E27FC236}">
                <a16:creationId xmlns:a16="http://schemas.microsoft.com/office/drawing/2014/main" id="{374B6492-353D-41E1-BB44-3C9E049456C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a:extLst>
              <a:ext uri="{FF2B5EF4-FFF2-40B4-BE49-F238E27FC236}">
                <a16:creationId xmlns:a16="http://schemas.microsoft.com/office/drawing/2014/main" id="{3290277D-4B27-469E-9E3B-EFC8712E8517}"/>
              </a:ext>
            </a:extLst>
          </p:cNvPr>
          <p:cNvSpPr>
            <a:spLocks noGrp="1"/>
          </p:cNvSpPr>
          <p:nvPr>
            <p:ph type="dt" sz="half" idx="10"/>
          </p:nvPr>
        </p:nvSpPr>
        <p:spPr/>
        <p:txBody>
          <a:bodyPr/>
          <a:lstStyle/>
          <a:p>
            <a:fld id="{831D91BF-A942-4744-B5F0-B37172246F6F}" type="datetimeFigureOut">
              <a:rPr lang="es-CO" smtClean="0"/>
              <a:t>26/06/2017</a:t>
            </a:fld>
            <a:endParaRPr lang="es-CO"/>
          </a:p>
        </p:txBody>
      </p:sp>
      <p:sp>
        <p:nvSpPr>
          <p:cNvPr id="6" name="Marcador de pie de página 5">
            <a:extLst>
              <a:ext uri="{FF2B5EF4-FFF2-40B4-BE49-F238E27FC236}">
                <a16:creationId xmlns:a16="http://schemas.microsoft.com/office/drawing/2014/main" id="{C69EE8E6-DA5A-4664-AA30-CED77B22D1A5}"/>
              </a:ext>
            </a:extLst>
          </p:cNvPr>
          <p:cNvSpPr>
            <a:spLocks noGrp="1"/>
          </p:cNvSpPr>
          <p:nvPr>
            <p:ph type="ftr" sz="quarter" idx="11"/>
          </p:nvPr>
        </p:nvSpPr>
        <p:spPr/>
        <p:txBody>
          <a:bodyPr/>
          <a:lstStyle/>
          <a:p>
            <a:endParaRPr lang="es-CO"/>
          </a:p>
        </p:txBody>
      </p:sp>
      <p:sp>
        <p:nvSpPr>
          <p:cNvPr id="7" name="Marcador de número de diapositiva 6">
            <a:extLst>
              <a:ext uri="{FF2B5EF4-FFF2-40B4-BE49-F238E27FC236}">
                <a16:creationId xmlns:a16="http://schemas.microsoft.com/office/drawing/2014/main" id="{894608D9-4300-4ED6-999E-31BE6628D3AE}"/>
              </a:ext>
            </a:extLst>
          </p:cNvPr>
          <p:cNvSpPr>
            <a:spLocks noGrp="1"/>
          </p:cNvSpPr>
          <p:nvPr>
            <p:ph type="sldNum" sz="quarter" idx="12"/>
          </p:nvPr>
        </p:nvSpPr>
        <p:spPr/>
        <p:txBody>
          <a:bodyPr/>
          <a:lstStyle/>
          <a:p>
            <a:fld id="{7823D247-20A3-44F8-A916-A0EE12005192}" type="slidenum">
              <a:rPr lang="es-CO" smtClean="0"/>
              <a:t>‹Nº›</a:t>
            </a:fld>
            <a:endParaRPr lang="es-CO"/>
          </a:p>
        </p:txBody>
      </p:sp>
    </p:spTree>
    <p:extLst>
      <p:ext uri="{BB962C8B-B14F-4D97-AF65-F5344CB8AC3E}">
        <p14:creationId xmlns:p14="http://schemas.microsoft.com/office/powerpoint/2010/main" val="33290574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75819C1-310F-46E2-BF03-0E61C0BBE3F5}"/>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texto vertical 2">
            <a:extLst>
              <a:ext uri="{FF2B5EF4-FFF2-40B4-BE49-F238E27FC236}">
                <a16:creationId xmlns:a16="http://schemas.microsoft.com/office/drawing/2014/main" id="{21904DED-195B-4CC7-A16A-4B7F2E84D6E8}"/>
              </a:ext>
            </a:extLst>
          </p:cNvPr>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a:extLst>
              <a:ext uri="{FF2B5EF4-FFF2-40B4-BE49-F238E27FC236}">
                <a16:creationId xmlns:a16="http://schemas.microsoft.com/office/drawing/2014/main" id="{BEFBE4D9-F053-4E5C-AF67-F2C0DBD3E5EF}"/>
              </a:ext>
            </a:extLst>
          </p:cNvPr>
          <p:cNvSpPr>
            <a:spLocks noGrp="1"/>
          </p:cNvSpPr>
          <p:nvPr>
            <p:ph type="dt" sz="half" idx="10"/>
          </p:nvPr>
        </p:nvSpPr>
        <p:spPr/>
        <p:txBody>
          <a:bodyPr/>
          <a:lstStyle/>
          <a:p>
            <a:fld id="{831D91BF-A942-4744-B5F0-B37172246F6F}" type="datetimeFigureOut">
              <a:rPr lang="es-CO" smtClean="0"/>
              <a:t>26/06/2017</a:t>
            </a:fld>
            <a:endParaRPr lang="es-CO"/>
          </a:p>
        </p:txBody>
      </p:sp>
      <p:sp>
        <p:nvSpPr>
          <p:cNvPr id="5" name="Marcador de pie de página 4">
            <a:extLst>
              <a:ext uri="{FF2B5EF4-FFF2-40B4-BE49-F238E27FC236}">
                <a16:creationId xmlns:a16="http://schemas.microsoft.com/office/drawing/2014/main" id="{2A9D0332-CD2D-4182-98C8-7EF4A3F7E236}"/>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9524C092-2E53-4FFA-B653-E8FE91EF8C6C}"/>
              </a:ext>
            </a:extLst>
          </p:cNvPr>
          <p:cNvSpPr>
            <a:spLocks noGrp="1"/>
          </p:cNvSpPr>
          <p:nvPr>
            <p:ph type="sldNum" sz="quarter" idx="12"/>
          </p:nvPr>
        </p:nvSpPr>
        <p:spPr/>
        <p:txBody>
          <a:bodyPr/>
          <a:lstStyle/>
          <a:p>
            <a:fld id="{7823D247-20A3-44F8-A916-A0EE12005192}" type="slidenum">
              <a:rPr lang="es-CO" smtClean="0"/>
              <a:t>‹Nº›</a:t>
            </a:fld>
            <a:endParaRPr lang="es-CO"/>
          </a:p>
        </p:txBody>
      </p:sp>
    </p:spTree>
    <p:extLst>
      <p:ext uri="{BB962C8B-B14F-4D97-AF65-F5344CB8AC3E}">
        <p14:creationId xmlns:p14="http://schemas.microsoft.com/office/powerpoint/2010/main" val="7995752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3D25EED1-BABD-4B96-9659-E6D7B4B1D39F}"/>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O"/>
          </a:p>
        </p:txBody>
      </p:sp>
      <p:sp>
        <p:nvSpPr>
          <p:cNvPr id="3" name="Marcador de texto vertical 2">
            <a:extLst>
              <a:ext uri="{FF2B5EF4-FFF2-40B4-BE49-F238E27FC236}">
                <a16:creationId xmlns:a16="http://schemas.microsoft.com/office/drawing/2014/main" id="{ECE21A1C-E2A3-4226-8C17-EB7A4FAFBAEC}"/>
              </a:ext>
            </a:extLst>
          </p:cNvPr>
          <p:cNvSpPr>
            <a:spLocks noGrp="1"/>
          </p:cNvSpPr>
          <p:nvPr>
            <p:ph type="body" orient="vert" idx="1"/>
          </p:nvPr>
        </p:nvSpPr>
        <p:spPr>
          <a:xfrm>
            <a:off x="838200" y="365125"/>
            <a:ext cx="7734300" cy="5811838"/>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a:extLst>
              <a:ext uri="{FF2B5EF4-FFF2-40B4-BE49-F238E27FC236}">
                <a16:creationId xmlns:a16="http://schemas.microsoft.com/office/drawing/2014/main" id="{A371A628-8DCE-4BD3-BF4A-636A07FA6EA3}"/>
              </a:ext>
            </a:extLst>
          </p:cNvPr>
          <p:cNvSpPr>
            <a:spLocks noGrp="1"/>
          </p:cNvSpPr>
          <p:nvPr>
            <p:ph type="dt" sz="half" idx="10"/>
          </p:nvPr>
        </p:nvSpPr>
        <p:spPr/>
        <p:txBody>
          <a:bodyPr/>
          <a:lstStyle/>
          <a:p>
            <a:fld id="{831D91BF-A942-4744-B5F0-B37172246F6F}" type="datetimeFigureOut">
              <a:rPr lang="es-CO" smtClean="0"/>
              <a:t>26/06/2017</a:t>
            </a:fld>
            <a:endParaRPr lang="es-CO"/>
          </a:p>
        </p:txBody>
      </p:sp>
      <p:sp>
        <p:nvSpPr>
          <p:cNvPr id="5" name="Marcador de pie de página 4">
            <a:extLst>
              <a:ext uri="{FF2B5EF4-FFF2-40B4-BE49-F238E27FC236}">
                <a16:creationId xmlns:a16="http://schemas.microsoft.com/office/drawing/2014/main" id="{9DDB8D45-32BE-4B1D-86B9-32ACD0037B56}"/>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8046223D-516B-41D6-BFD4-7E0FD85394AE}"/>
              </a:ext>
            </a:extLst>
          </p:cNvPr>
          <p:cNvSpPr>
            <a:spLocks noGrp="1"/>
          </p:cNvSpPr>
          <p:nvPr>
            <p:ph type="sldNum" sz="quarter" idx="12"/>
          </p:nvPr>
        </p:nvSpPr>
        <p:spPr/>
        <p:txBody>
          <a:bodyPr/>
          <a:lstStyle/>
          <a:p>
            <a:fld id="{7823D247-20A3-44F8-A916-A0EE12005192}" type="slidenum">
              <a:rPr lang="es-CO" smtClean="0"/>
              <a:t>‹Nº›</a:t>
            </a:fld>
            <a:endParaRPr lang="es-CO"/>
          </a:p>
        </p:txBody>
      </p:sp>
    </p:spTree>
    <p:extLst>
      <p:ext uri="{BB962C8B-B14F-4D97-AF65-F5344CB8AC3E}">
        <p14:creationId xmlns:p14="http://schemas.microsoft.com/office/powerpoint/2010/main" val="9952243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71990A1E-BAC9-4E37-945B-2C2B22E0DAF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O"/>
          </a:p>
        </p:txBody>
      </p:sp>
      <p:sp>
        <p:nvSpPr>
          <p:cNvPr id="3" name="Marcador de texto 2">
            <a:extLst>
              <a:ext uri="{FF2B5EF4-FFF2-40B4-BE49-F238E27FC236}">
                <a16:creationId xmlns:a16="http://schemas.microsoft.com/office/drawing/2014/main" id="{C457212E-4210-4485-8C15-FC2AF87A9BD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a:extLst>
              <a:ext uri="{FF2B5EF4-FFF2-40B4-BE49-F238E27FC236}">
                <a16:creationId xmlns:a16="http://schemas.microsoft.com/office/drawing/2014/main" id="{C162A48A-1774-4282-8073-FF0CA712458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31D91BF-A942-4744-B5F0-B37172246F6F}" type="datetimeFigureOut">
              <a:rPr lang="es-CO" smtClean="0"/>
              <a:t>26/06/2017</a:t>
            </a:fld>
            <a:endParaRPr lang="es-CO"/>
          </a:p>
        </p:txBody>
      </p:sp>
      <p:sp>
        <p:nvSpPr>
          <p:cNvPr id="5" name="Marcador de pie de página 4">
            <a:extLst>
              <a:ext uri="{FF2B5EF4-FFF2-40B4-BE49-F238E27FC236}">
                <a16:creationId xmlns:a16="http://schemas.microsoft.com/office/drawing/2014/main" id="{1183B205-ED8A-49D8-9275-C8DDDF9B1AA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a:extLst>
              <a:ext uri="{FF2B5EF4-FFF2-40B4-BE49-F238E27FC236}">
                <a16:creationId xmlns:a16="http://schemas.microsoft.com/office/drawing/2014/main" id="{B8753DDC-90D6-4705-A8F2-17A102ABE51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823D247-20A3-44F8-A916-A0EE12005192}" type="slidenum">
              <a:rPr lang="es-CO" smtClean="0"/>
              <a:t>‹Nº›</a:t>
            </a:fld>
            <a:endParaRPr lang="es-CO"/>
          </a:p>
        </p:txBody>
      </p:sp>
    </p:spTree>
    <p:extLst>
      <p:ext uri="{BB962C8B-B14F-4D97-AF65-F5344CB8AC3E}">
        <p14:creationId xmlns:p14="http://schemas.microsoft.com/office/powerpoint/2010/main" val="27491815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Rectangle 8">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30410"/>
            <a:ext cx="7005134" cy="4827590"/>
          </a:xfrm>
          <a:custGeom>
            <a:avLst/>
            <a:gdLst>
              <a:gd name="connsiteX0" fmla="*/ 1974535 w 7005134"/>
              <a:gd name="connsiteY0" fmla="*/ 0 h 4827590"/>
              <a:gd name="connsiteX1" fmla="*/ 7003848 w 7005134"/>
              <a:gd name="connsiteY1" fmla="*/ 4776721 h 4827590"/>
              <a:gd name="connsiteX2" fmla="*/ 7005134 w 7005134"/>
              <a:gd name="connsiteY2" fmla="*/ 4827590 h 4827590"/>
              <a:gd name="connsiteX3" fmla="*/ 0 w 7005134"/>
              <a:gd name="connsiteY3" fmla="*/ 4827590 h 4827590"/>
              <a:gd name="connsiteX4" fmla="*/ 0 w 7005134"/>
              <a:gd name="connsiteY4" fmla="*/ 402231 h 4827590"/>
              <a:gd name="connsiteX5" fmla="*/ 14349 w 7005134"/>
              <a:gd name="connsiteY5" fmla="*/ 395744 h 4827590"/>
              <a:gd name="connsiteX6" fmla="*/ 1974535 w 7005134"/>
              <a:gd name="connsiteY6" fmla="*/ 0 h 48275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005134" h="4827590">
                <a:moveTo>
                  <a:pt x="1974535" y="0"/>
                </a:moveTo>
                <a:cubicBezTo>
                  <a:pt x="4668853" y="0"/>
                  <a:pt x="6868971" y="2115921"/>
                  <a:pt x="7003848" y="4776721"/>
                </a:cubicBezTo>
                <a:lnTo>
                  <a:pt x="7005134" y="4827590"/>
                </a:lnTo>
                <a:lnTo>
                  <a:pt x="0" y="4827590"/>
                </a:lnTo>
                <a:lnTo>
                  <a:pt x="0" y="402231"/>
                </a:lnTo>
                <a:lnTo>
                  <a:pt x="14349" y="395744"/>
                </a:lnTo>
                <a:cubicBezTo>
                  <a:pt x="616832" y="140915"/>
                  <a:pt x="1279227" y="0"/>
                  <a:pt x="1974535" y="0"/>
                </a:cubicBezTo>
                <a:close/>
              </a:path>
            </a:pathLst>
          </a:cu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Imagen 3">
            <a:extLst>
              <a:ext uri="{FF2B5EF4-FFF2-40B4-BE49-F238E27FC236}">
                <a16:creationId xmlns:a16="http://schemas.microsoft.com/office/drawing/2014/main" id="{FC5D29A7-F62F-4DFD-9662-0F7548BAB950}"/>
              </a:ext>
            </a:extLst>
          </p:cNvPr>
          <p:cNvPicPr>
            <a:picLocks noChangeAspect="1"/>
          </p:cNvPicPr>
          <p:nvPr/>
        </p:nvPicPr>
        <p:blipFill rotWithShape="1">
          <a:blip r:embed="rId2"/>
          <a:srcRect l="6000" r="-2" b="-2"/>
          <a:stretch/>
        </p:blipFill>
        <p:spPr>
          <a:xfrm>
            <a:off x="7498079" y="1005839"/>
            <a:ext cx="4464071" cy="4975236"/>
          </a:xfrm>
          <a:custGeom>
            <a:avLst/>
            <a:gdLst>
              <a:gd name="connsiteX0" fmla="*/ 1722118 w 3444236"/>
              <a:gd name="connsiteY0" fmla="*/ 0 h 3444236"/>
              <a:gd name="connsiteX1" fmla="*/ 3444236 w 3444236"/>
              <a:gd name="connsiteY1" fmla="*/ 1722118 h 3444236"/>
              <a:gd name="connsiteX2" fmla="*/ 1722118 w 3444236"/>
              <a:gd name="connsiteY2" fmla="*/ 3444236 h 3444236"/>
              <a:gd name="connsiteX3" fmla="*/ 0 w 3444236"/>
              <a:gd name="connsiteY3" fmla="*/ 1722118 h 3444236"/>
              <a:gd name="connsiteX4" fmla="*/ 1722118 w 3444236"/>
              <a:gd name="connsiteY4" fmla="*/ 0 h 34442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4236" h="3444236">
                <a:moveTo>
                  <a:pt x="1722118" y="0"/>
                </a:moveTo>
                <a:cubicBezTo>
                  <a:pt x="2673218" y="0"/>
                  <a:pt x="3444236" y="771018"/>
                  <a:pt x="3444236" y="1722118"/>
                </a:cubicBezTo>
                <a:cubicBezTo>
                  <a:pt x="3444236" y="2673218"/>
                  <a:pt x="2673218" y="3444236"/>
                  <a:pt x="1722118" y="3444236"/>
                </a:cubicBezTo>
                <a:cubicBezTo>
                  <a:pt x="771018" y="3444236"/>
                  <a:pt x="0" y="2673218"/>
                  <a:pt x="0" y="1722118"/>
                </a:cubicBezTo>
                <a:cubicBezTo>
                  <a:pt x="0" y="771018"/>
                  <a:pt x="771018" y="0"/>
                  <a:pt x="1722118" y="0"/>
                </a:cubicBezTo>
                <a:close/>
              </a:path>
            </a:pathLst>
          </a:custGeom>
          <a:scene3d>
            <a:camera prst="orthographicFront"/>
            <a:lightRig rig="threePt" dir="t"/>
          </a:scene3d>
          <a:sp3d>
            <a:bevelT w="165100" prst="coolSlant"/>
          </a:sp3d>
        </p:spPr>
        <p:style>
          <a:lnRef idx="2">
            <a:schemeClr val="dk1"/>
          </a:lnRef>
          <a:fillRef idx="1">
            <a:schemeClr val="lt1"/>
          </a:fillRef>
          <a:effectRef idx="0">
            <a:schemeClr val="dk1"/>
          </a:effectRef>
          <a:fontRef idx="minor">
            <a:schemeClr val="dk1"/>
          </a:fontRef>
        </p:style>
      </p:pic>
      <p:cxnSp>
        <p:nvCxnSpPr>
          <p:cNvPr id="13" name="Straight Connector 12">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72540" y="4450080"/>
            <a:ext cx="1234440" cy="0"/>
          </a:xfrm>
          <a:prstGeom prst="line">
            <a:avLst/>
          </a:prstGeom>
          <a:ln w="508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2" name="Título 1">
            <a:extLst>
              <a:ext uri="{FF2B5EF4-FFF2-40B4-BE49-F238E27FC236}">
                <a16:creationId xmlns:a16="http://schemas.microsoft.com/office/drawing/2014/main" id="{AE49B24E-F7A8-4352-8A29-14CA573B08BC}"/>
              </a:ext>
            </a:extLst>
          </p:cNvPr>
          <p:cNvSpPr>
            <a:spLocks noGrp="1"/>
          </p:cNvSpPr>
          <p:nvPr>
            <p:ph type="ctrTitle"/>
          </p:nvPr>
        </p:nvSpPr>
        <p:spPr>
          <a:xfrm>
            <a:off x="1158240" y="1122363"/>
            <a:ext cx="6339840" cy="2387600"/>
          </a:xfrm>
        </p:spPr>
        <p:txBody>
          <a:bodyPr>
            <a:normAutofit/>
          </a:bodyPr>
          <a:lstStyle/>
          <a:p>
            <a:pPr algn="l"/>
            <a:r>
              <a:rPr lang="es-CO" sz="6100" b="1" dirty="0">
                <a:latin typeface="Bodoni MT Condensed" panose="02070606080606020203" pitchFamily="18" charset="0"/>
              </a:rPr>
              <a:t>EN MEDIO DEL CONFLICTO</a:t>
            </a:r>
            <a:br>
              <a:rPr lang="es-CO" sz="6100" b="1" dirty="0">
                <a:latin typeface="Bodoni MT Condensed" panose="02070606080606020203" pitchFamily="18" charset="0"/>
              </a:rPr>
            </a:br>
            <a:r>
              <a:rPr lang="es-CO" sz="6100" b="1" dirty="0">
                <a:latin typeface="Bodoni MT Condensed" panose="02070606080606020203" pitchFamily="18" charset="0"/>
              </a:rPr>
              <a:t> SI SE PUEDE</a:t>
            </a:r>
          </a:p>
        </p:txBody>
      </p:sp>
      <p:sp>
        <p:nvSpPr>
          <p:cNvPr id="3" name="Subtítulo 2">
            <a:extLst>
              <a:ext uri="{FF2B5EF4-FFF2-40B4-BE49-F238E27FC236}">
                <a16:creationId xmlns:a16="http://schemas.microsoft.com/office/drawing/2014/main" id="{7CF8DF5B-FB9C-4CCF-BE21-0DED96C19D9B}"/>
              </a:ext>
            </a:extLst>
          </p:cNvPr>
          <p:cNvSpPr>
            <a:spLocks noGrp="1"/>
          </p:cNvSpPr>
          <p:nvPr>
            <p:ph type="subTitle" idx="1"/>
          </p:nvPr>
        </p:nvSpPr>
        <p:spPr>
          <a:xfrm>
            <a:off x="1158240" y="4700588"/>
            <a:ext cx="6339840" cy="1655762"/>
          </a:xfrm>
        </p:spPr>
        <p:txBody>
          <a:bodyPr>
            <a:normAutofit/>
          </a:bodyPr>
          <a:lstStyle/>
          <a:p>
            <a:pPr algn="l"/>
            <a:r>
              <a:rPr lang="es-CO" b="1" i="1"/>
              <a:t>Hechos 15:10</a:t>
            </a:r>
          </a:p>
        </p:txBody>
      </p:sp>
    </p:spTree>
    <p:extLst>
      <p:ext uri="{BB962C8B-B14F-4D97-AF65-F5344CB8AC3E}">
        <p14:creationId xmlns:p14="http://schemas.microsoft.com/office/powerpoint/2010/main" val="17184736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1C4FC88-1CB6-43D2-9025-672B848152AA}"/>
              </a:ext>
            </a:extLst>
          </p:cNvPr>
          <p:cNvSpPr>
            <a:spLocks noGrp="1"/>
          </p:cNvSpPr>
          <p:nvPr>
            <p:ph type="title"/>
          </p:nvPr>
        </p:nvSpPr>
        <p:spPr/>
        <p:txBody>
          <a:bodyPr>
            <a:normAutofit/>
          </a:bodyPr>
          <a:lstStyle/>
          <a:p>
            <a:r>
              <a:rPr lang="es-CO" i="1" dirty="0"/>
              <a:t>EN MEDIO DEL CONFLICTO</a:t>
            </a:r>
            <a:br>
              <a:rPr lang="es-CO" i="1" dirty="0"/>
            </a:br>
            <a:r>
              <a:rPr lang="es-CO" i="1" dirty="0"/>
              <a:t> SI SE PUEDE</a:t>
            </a:r>
          </a:p>
        </p:txBody>
      </p:sp>
      <p:sp>
        <p:nvSpPr>
          <p:cNvPr id="3" name="Marcador de contenido 2">
            <a:extLst>
              <a:ext uri="{FF2B5EF4-FFF2-40B4-BE49-F238E27FC236}">
                <a16:creationId xmlns:a16="http://schemas.microsoft.com/office/drawing/2014/main" id="{079C41E8-764C-4833-9FA3-9F80AE4913BF}"/>
              </a:ext>
            </a:extLst>
          </p:cNvPr>
          <p:cNvSpPr>
            <a:spLocks noGrp="1"/>
          </p:cNvSpPr>
          <p:nvPr>
            <p:ph idx="1"/>
          </p:nvPr>
        </p:nvSpPr>
        <p:spPr>
          <a:xfrm>
            <a:off x="838200" y="1825624"/>
            <a:ext cx="10515600" cy="4725077"/>
          </a:xfrm>
        </p:spPr>
        <p:style>
          <a:lnRef idx="1">
            <a:schemeClr val="accent3"/>
          </a:lnRef>
          <a:fillRef idx="2">
            <a:schemeClr val="accent3"/>
          </a:fillRef>
          <a:effectRef idx="1">
            <a:schemeClr val="accent3"/>
          </a:effectRef>
          <a:fontRef idx="minor">
            <a:schemeClr val="dk1"/>
          </a:fontRef>
        </p:style>
        <p:txBody>
          <a:bodyPr>
            <a:normAutofit fontScale="92500" lnSpcReduction="20000"/>
          </a:bodyPr>
          <a:lstStyle/>
          <a:p>
            <a:pPr marL="0" indent="0">
              <a:buNone/>
            </a:pPr>
            <a:r>
              <a:rPr lang="es-CO" sz="3600" i="1" dirty="0"/>
              <a:t>“</a:t>
            </a:r>
            <a:r>
              <a:rPr lang="es-CO" b="1" i="1" dirty="0"/>
              <a:t>Ahora, pues, ¿por qué tentáis a Dios, poniendo sobre la cerviz de los discípulos un yugo que ni nuestros padres ni nosotros hemos podido llevar?”  </a:t>
            </a:r>
            <a:r>
              <a:rPr lang="es-CO" i="1" dirty="0">
                <a:solidFill>
                  <a:srgbClr val="FF0000"/>
                </a:solidFill>
              </a:rPr>
              <a:t>Hechos 15:10.</a:t>
            </a:r>
          </a:p>
          <a:p>
            <a:pPr marL="457200" lvl="1" indent="0">
              <a:buNone/>
            </a:pPr>
            <a:endParaRPr lang="es-CO" i="1" dirty="0"/>
          </a:p>
          <a:p>
            <a:pPr marL="457200" lvl="1" indent="0">
              <a:buNone/>
            </a:pPr>
            <a:r>
              <a:rPr lang="es-CO" sz="2800" i="1" dirty="0"/>
              <a:t>Este texto muchos cristianos lo interpretan diciendo que la santa Ley de Dios, los Diez Mandamientos “nadie los pudo, ni los puede cumplir”. Por tanto, es inútil insistir, que para entrar al reino de los cielos, es necesario la observación de la Ley de Dios. Pues si así fuera, entonces nadie sería salvo. Y Dios sería calificado de “injusto” al exigirnos guardar algo que no se puede guardar, cuando Él dice que “</a:t>
            </a:r>
            <a:r>
              <a:rPr lang="es-CO" sz="2800" b="1" i="1" dirty="0"/>
              <a:t>no quiere que nadie se pierda, sino que todos procedan al arrepentimiento</a:t>
            </a:r>
            <a:r>
              <a:rPr lang="es-CO" sz="2800" i="1" dirty="0"/>
              <a:t>”. </a:t>
            </a:r>
            <a:r>
              <a:rPr lang="es-CO" sz="2800" i="1" dirty="0">
                <a:solidFill>
                  <a:srgbClr val="FF0000"/>
                </a:solidFill>
              </a:rPr>
              <a:t>(2 Pe. 3:9). </a:t>
            </a:r>
          </a:p>
          <a:p>
            <a:pPr marL="457200" lvl="1" indent="0">
              <a:buNone/>
            </a:pPr>
            <a:endParaRPr lang="es-CO" sz="2800" i="1" dirty="0">
              <a:solidFill>
                <a:srgbClr val="FF0000"/>
              </a:solidFill>
            </a:endParaRPr>
          </a:p>
          <a:p>
            <a:pPr marL="457200" lvl="1" indent="0">
              <a:buNone/>
            </a:pPr>
            <a:r>
              <a:rPr lang="es-CO" sz="2800" i="1" dirty="0"/>
              <a:t>En este interesante tema, vamos a dejarnos guiar por la Biblia, la Palabra de Dios, para saber si esto es cierno o no.   </a:t>
            </a:r>
          </a:p>
        </p:txBody>
      </p:sp>
    </p:spTree>
    <p:extLst>
      <p:ext uri="{BB962C8B-B14F-4D97-AF65-F5344CB8AC3E}">
        <p14:creationId xmlns:p14="http://schemas.microsoft.com/office/powerpoint/2010/main" val="48994425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D0B8349-2596-4D0A-BF84-31F65C81CF90}"/>
              </a:ext>
            </a:extLst>
          </p:cNvPr>
          <p:cNvSpPr>
            <a:spLocks noGrp="1"/>
          </p:cNvSpPr>
          <p:nvPr>
            <p:ph type="title"/>
          </p:nvPr>
        </p:nvSpPr>
        <p:spPr/>
        <p:style>
          <a:lnRef idx="2">
            <a:schemeClr val="dk1"/>
          </a:lnRef>
          <a:fillRef idx="1">
            <a:schemeClr val="lt1"/>
          </a:fillRef>
          <a:effectRef idx="0">
            <a:schemeClr val="dk1"/>
          </a:effectRef>
          <a:fontRef idx="minor">
            <a:schemeClr val="dk1"/>
          </a:fontRef>
        </p:style>
        <p:txBody>
          <a:bodyPr/>
          <a:lstStyle/>
          <a:p>
            <a:r>
              <a:rPr lang="es-CO" dirty="0"/>
              <a:t>¿Cómo saber, que es pecado, y que no es pecado delante de Dios?</a:t>
            </a:r>
          </a:p>
        </p:txBody>
      </p:sp>
      <p:sp>
        <p:nvSpPr>
          <p:cNvPr id="3" name="Marcador de contenido 2">
            <a:extLst>
              <a:ext uri="{FF2B5EF4-FFF2-40B4-BE49-F238E27FC236}">
                <a16:creationId xmlns:a16="http://schemas.microsoft.com/office/drawing/2014/main" id="{72BEA8EF-6315-493E-8C58-C19DCAF2E713}"/>
              </a:ext>
            </a:extLst>
          </p:cNvPr>
          <p:cNvSpPr>
            <a:spLocks noGrp="1"/>
          </p:cNvSpPr>
          <p:nvPr>
            <p:ph idx="1"/>
          </p:nvPr>
        </p:nvSpPr>
        <p:spPr>
          <a:xfrm>
            <a:off x="838200" y="1825625"/>
            <a:ext cx="6641892" cy="3480893"/>
          </a:xfrm>
        </p:spPr>
        <p:txBody>
          <a:bodyPr/>
          <a:lstStyle/>
          <a:p>
            <a:pPr marL="0" indent="0">
              <a:buNone/>
            </a:pPr>
            <a:r>
              <a:rPr lang="es-CO" dirty="0">
                <a:solidFill>
                  <a:srgbClr val="FF0000"/>
                </a:solidFill>
              </a:rPr>
              <a:t>Rom.3:20. </a:t>
            </a:r>
            <a:r>
              <a:rPr lang="es-CO" dirty="0"/>
              <a:t>“porque por medio de la ley es el conocimiento del pecado”. </a:t>
            </a:r>
          </a:p>
          <a:p>
            <a:pPr marL="0" indent="0">
              <a:buNone/>
            </a:pPr>
            <a:r>
              <a:rPr lang="es-CO" dirty="0"/>
              <a:t>A través de la Ley, Dios establece lo que a Él de agrada, y por ello nos dejó los diez Mandamientos, escritos por Él mismo en dos tablas de piedra </a:t>
            </a:r>
            <a:r>
              <a:rPr lang="es-CO" dirty="0">
                <a:solidFill>
                  <a:srgbClr val="FF0000"/>
                </a:solidFill>
              </a:rPr>
              <a:t>(Ver Ex.31:18).</a:t>
            </a:r>
          </a:p>
        </p:txBody>
      </p:sp>
      <p:pic>
        <p:nvPicPr>
          <p:cNvPr id="4" name="Imagen 3">
            <a:extLst>
              <a:ext uri="{FF2B5EF4-FFF2-40B4-BE49-F238E27FC236}">
                <a16:creationId xmlns:a16="http://schemas.microsoft.com/office/drawing/2014/main" id="{D4E7A0F5-8B0B-4F60-B8F6-F78BFC973747}"/>
              </a:ext>
            </a:extLst>
          </p:cNvPr>
          <p:cNvPicPr>
            <a:picLocks noChangeAspect="1"/>
          </p:cNvPicPr>
          <p:nvPr/>
        </p:nvPicPr>
        <p:blipFill>
          <a:blip r:embed="rId2"/>
          <a:stretch>
            <a:fillRect/>
          </a:stretch>
        </p:blipFill>
        <p:spPr>
          <a:xfrm>
            <a:off x="8184395" y="1825625"/>
            <a:ext cx="3169405" cy="2716396"/>
          </a:xfrm>
          <a:prstGeom prst="rect">
            <a:avLst/>
          </a:prstGeom>
        </p:spPr>
      </p:pic>
      <p:sp>
        <p:nvSpPr>
          <p:cNvPr id="5" name="Rectángulo 4">
            <a:extLst>
              <a:ext uri="{FF2B5EF4-FFF2-40B4-BE49-F238E27FC236}">
                <a16:creationId xmlns:a16="http://schemas.microsoft.com/office/drawing/2014/main" id="{6D6675E4-1A3C-4435-B4DA-21AB6484DE7B}"/>
              </a:ext>
            </a:extLst>
          </p:cNvPr>
          <p:cNvSpPr/>
          <p:nvPr/>
        </p:nvSpPr>
        <p:spPr>
          <a:xfrm>
            <a:off x="1376596" y="4676958"/>
            <a:ext cx="9438807" cy="2092881"/>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es-CO" sz="2800" dirty="0"/>
              <a:t>Los diez Mandamientos son una revelación de Su carácter, o sea de Su voluntad, y si nosotros queremos agradarle a Él, por simple lógica, tenemos que obedecer lo que Él nos pide que hagamos.  </a:t>
            </a:r>
          </a:p>
          <a:p>
            <a:endParaRPr lang="es-CO" dirty="0"/>
          </a:p>
        </p:txBody>
      </p:sp>
    </p:spTree>
    <p:extLst>
      <p:ext uri="{BB962C8B-B14F-4D97-AF65-F5344CB8AC3E}">
        <p14:creationId xmlns:p14="http://schemas.microsoft.com/office/powerpoint/2010/main" val="150504180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C0072B0-5985-4B8B-A2F9-CB2E3FABD065}"/>
              </a:ext>
            </a:extLst>
          </p:cNvPr>
          <p:cNvSpPr>
            <a:spLocks noGrp="1"/>
          </p:cNvSpPr>
          <p:nvPr>
            <p:ph type="title"/>
          </p:nvPr>
        </p:nvSpPr>
        <p:spPr>
          <a:xfrm>
            <a:off x="838200" y="365125"/>
            <a:ext cx="10515600" cy="844243"/>
          </a:xfrm>
        </p:spPr>
        <p:txBody>
          <a:bodyPr/>
          <a:lstStyle/>
          <a:p>
            <a:r>
              <a:rPr lang="es-CO" dirty="0"/>
              <a:t>EN MEDIO DEL CONFLICTO DIOS NOS PIDE:</a:t>
            </a:r>
          </a:p>
        </p:txBody>
      </p:sp>
      <p:sp>
        <p:nvSpPr>
          <p:cNvPr id="3" name="Marcador de contenido 2">
            <a:extLst>
              <a:ext uri="{FF2B5EF4-FFF2-40B4-BE49-F238E27FC236}">
                <a16:creationId xmlns:a16="http://schemas.microsoft.com/office/drawing/2014/main" id="{70DD37B3-36C2-46CA-B167-BD7AB47E75A5}"/>
              </a:ext>
            </a:extLst>
          </p:cNvPr>
          <p:cNvSpPr>
            <a:spLocks noGrp="1"/>
          </p:cNvSpPr>
          <p:nvPr>
            <p:ph idx="1"/>
          </p:nvPr>
        </p:nvSpPr>
        <p:spPr>
          <a:xfrm>
            <a:off x="838200" y="1474838"/>
            <a:ext cx="10515600" cy="5148638"/>
          </a:xfrm>
          <a:effectLst>
            <a:glow rad="228600">
              <a:schemeClr val="accent2">
                <a:satMod val="175000"/>
                <a:alpha val="40000"/>
              </a:schemeClr>
            </a:glow>
          </a:effectLst>
        </p:spPr>
        <p:style>
          <a:lnRef idx="2">
            <a:schemeClr val="accent2"/>
          </a:lnRef>
          <a:fillRef idx="1">
            <a:schemeClr val="lt1"/>
          </a:fillRef>
          <a:effectRef idx="0">
            <a:schemeClr val="accent2"/>
          </a:effectRef>
          <a:fontRef idx="minor">
            <a:schemeClr val="dk1"/>
          </a:fontRef>
        </p:style>
        <p:txBody>
          <a:bodyPr>
            <a:normAutofit fontScale="92500"/>
          </a:bodyPr>
          <a:lstStyle/>
          <a:p>
            <a:pPr marL="0" indent="0">
              <a:buNone/>
            </a:pPr>
            <a:r>
              <a:rPr lang="es-CO" sz="4000" b="1" i="1" dirty="0"/>
              <a:t>1). </a:t>
            </a:r>
            <a:r>
              <a:rPr lang="es-CO" sz="3200" b="1" dirty="0"/>
              <a:t>“…seréis, pues, santos, porque yo soy santo”. </a:t>
            </a:r>
            <a:r>
              <a:rPr lang="es-CO" sz="3200" dirty="0">
                <a:solidFill>
                  <a:srgbClr val="FF0000"/>
                </a:solidFill>
              </a:rPr>
              <a:t>(Ver 1 Pe.1:14-16). </a:t>
            </a:r>
          </a:p>
          <a:p>
            <a:pPr marL="457200" lvl="1" indent="0">
              <a:buNone/>
            </a:pPr>
            <a:r>
              <a:rPr lang="es-CO" sz="2800" dirty="0"/>
              <a:t>¿Es Dios “injusto” al exigir a su pueblo que sea “santo”, así como Él es santo, si esto es inalcanzable?</a:t>
            </a:r>
          </a:p>
          <a:p>
            <a:pPr marL="0" indent="0">
              <a:buNone/>
            </a:pPr>
            <a:r>
              <a:rPr lang="es-CO" sz="4000" b="1" i="1" dirty="0"/>
              <a:t>2). </a:t>
            </a:r>
            <a:r>
              <a:rPr lang="es-CO" sz="3200" dirty="0"/>
              <a:t>“</a:t>
            </a:r>
            <a:r>
              <a:rPr lang="es-CO" sz="3200" b="1" dirty="0"/>
              <a:t>Sed, pues, vosotros perfectos, como vuestro Padre que está en los cielos es perfecto</a:t>
            </a:r>
            <a:r>
              <a:rPr lang="es-CO" sz="3200" dirty="0"/>
              <a:t>”. </a:t>
            </a:r>
            <a:r>
              <a:rPr lang="es-CO" sz="3200" dirty="0">
                <a:solidFill>
                  <a:srgbClr val="FF0000"/>
                </a:solidFill>
              </a:rPr>
              <a:t>(Mat.5:48).</a:t>
            </a:r>
          </a:p>
          <a:p>
            <a:pPr marL="457200" lvl="1" indent="0">
              <a:buNone/>
            </a:pPr>
            <a:r>
              <a:rPr lang="es-CO" sz="2800" b="1" dirty="0">
                <a:solidFill>
                  <a:srgbClr val="FF0000"/>
                </a:solidFill>
              </a:rPr>
              <a:t> </a:t>
            </a:r>
            <a:r>
              <a:rPr lang="es-CO" sz="2800" dirty="0"/>
              <a:t>¿Es Dios “injusto”, al exigir a sus discípulos que sean perfectos, así como nuestro Padre que está en el cielo es perfecto, si esto no se puede lograr?</a:t>
            </a:r>
          </a:p>
          <a:p>
            <a:pPr marL="0" indent="0">
              <a:buNone/>
            </a:pPr>
            <a:r>
              <a:rPr lang="es-CO" sz="4000" b="1" i="1" dirty="0"/>
              <a:t>3). </a:t>
            </a:r>
            <a:r>
              <a:rPr lang="es-CO" sz="3200" dirty="0"/>
              <a:t>“</a:t>
            </a:r>
            <a:r>
              <a:rPr lang="es-CO" sz="3200" b="1" i="1" dirty="0"/>
              <a:t>Si me amáis, guardad mis mandamientos</a:t>
            </a:r>
            <a:r>
              <a:rPr lang="es-CO" sz="3200" dirty="0"/>
              <a:t>”. </a:t>
            </a:r>
            <a:r>
              <a:rPr lang="es-CO" sz="3200" dirty="0">
                <a:solidFill>
                  <a:srgbClr val="FF0000"/>
                </a:solidFill>
              </a:rPr>
              <a:t>(Juan 14:15).</a:t>
            </a:r>
          </a:p>
          <a:p>
            <a:pPr marL="457200" lvl="1" indent="0">
              <a:buNone/>
            </a:pPr>
            <a:r>
              <a:rPr lang="es-CO" sz="2800" dirty="0"/>
              <a:t>Es el Señor Jesús, Nuestro Salvador, “injusto”, al exigirnos que guardemos “sus” Mandamientos, si estos no se pueden guardar?</a:t>
            </a:r>
          </a:p>
          <a:p>
            <a:pPr marL="457200" lvl="1" indent="0">
              <a:buNone/>
            </a:pPr>
            <a:endParaRPr lang="es-CO" sz="2800" dirty="0"/>
          </a:p>
          <a:p>
            <a:pPr marL="457200" lvl="1" indent="0">
              <a:buNone/>
            </a:pPr>
            <a:endParaRPr lang="es-CO" sz="2800" dirty="0"/>
          </a:p>
        </p:txBody>
      </p:sp>
    </p:spTree>
    <p:extLst>
      <p:ext uri="{BB962C8B-B14F-4D97-AF65-F5344CB8AC3E}">
        <p14:creationId xmlns:p14="http://schemas.microsoft.com/office/powerpoint/2010/main" val="122633048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wipe(down)">
                                      <p:cBhvr>
                                        <p:cTn id="10" dur="500"/>
                                        <p:tgtEl>
                                          <p:spTgt spid="3">
                                            <p:txEl>
                                              <p:pRg st="3" end="3"/>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wipe(down)">
                                      <p:cBhvr>
                                        <p:cTn id="13" dur="500"/>
                                        <p:tgtEl>
                                          <p:spTgt spid="3">
                                            <p:txEl>
                                              <p:pRg st="4" end="4"/>
                                            </p:txEl>
                                          </p:spTgt>
                                        </p:tgtEl>
                                      </p:cBhvr>
                                    </p:animEffect>
                                  </p:childTnLst>
                                </p:cTn>
                              </p:par>
                              <p:par>
                                <p:cTn id="14" presetID="22" presetClass="entr" presetSubtype="4"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wipe(down)">
                                      <p:cBhvr>
                                        <p:cTn id="16"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A0FD3F45-B1BF-42B7-AEBF-6D2FF5893312}"/>
              </a:ext>
            </a:extLst>
          </p:cNvPr>
          <p:cNvSpPr>
            <a:spLocks noGrp="1"/>
          </p:cNvSpPr>
          <p:nvPr>
            <p:ph idx="1"/>
          </p:nvPr>
        </p:nvSpPr>
        <p:spPr>
          <a:xfrm>
            <a:off x="838200" y="501444"/>
            <a:ext cx="10515600" cy="5973097"/>
          </a:xfr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a:normAutofit/>
          </a:bodyPr>
          <a:lstStyle/>
          <a:p>
            <a:pPr marL="0" indent="0">
              <a:buNone/>
            </a:pPr>
            <a:r>
              <a:rPr lang="es-CO" sz="4000" dirty="0"/>
              <a:t>La pregunta es: </a:t>
            </a:r>
            <a:r>
              <a:rPr lang="es-CO" sz="4000" b="1" dirty="0"/>
              <a:t>¿Tenía razón el apóstol Pedro al decir que, “la Ley era un yugo, que ni nuestros padres, ni nosotros hemos podido cumplir? </a:t>
            </a:r>
            <a:r>
              <a:rPr lang="es-CO" sz="4000" dirty="0"/>
              <a:t>Interpretando el decir de muchos “cristianos”. </a:t>
            </a:r>
          </a:p>
          <a:p>
            <a:pPr marL="0" indent="0">
              <a:buNone/>
            </a:pPr>
            <a:endParaRPr lang="es-CO" sz="4000" dirty="0"/>
          </a:p>
          <a:p>
            <a:pPr marL="0" indent="0">
              <a:buNone/>
            </a:pPr>
            <a:r>
              <a:rPr lang="es-CO" sz="4000" dirty="0"/>
              <a:t>La respuesta es: </a:t>
            </a:r>
            <a:r>
              <a:rPr lang="es-CO" sz="4000" b="1" dirty="0"/>
              <a:t>Tenía razón el apóstol Pedro, al hacer esta afirmación: “que ni nuestros padres, ni nosotros hemos podido cumplir</a:t>
            </a:r>
            <a:r>
              <a:rPr lang="es-CO" sz="4000" dirty="0"/>
              <a:t>”. </a:t>
            </a:r>
          </a:p>
          <a:p>
            <a:pPr marL="0" indent="0">
              <a:buNone/>
            </a:pPr>
            <a:r>
              <a:rPr lang="es-CO" sz="4000" dirty="0"/>
              <a:t>El asunto radica en que: ¡</a:t>
            </a:r>
            <a:r>
              <a:rPr lang="es-CO" sz="4000" b="1" dirty="0"/>
              <a:t>Por nosotros mismos no podemos obedecer a Dios</a:t>
            </a:r>
            <a:r>
              <a:rPr lang="es-CO" sz="4000" dirty="0"/>
              <a:t>!.</a:t>
            </a:r>
          </a:p>
          <a:p>
            <a:pPr marL="0" indent="0">
              <a:buNone/>
            </a:pPr>
            <a:endParaRPr lang="es-CO" dirty="0"/>
          </a:p>
        </p:txBody>
      </p:sp>
    </p:spTree>
    <p:extLst>
      <p:ext uri="{BB962C8B-B14F-4D97-AF65-F5344CB8AC3E}">
        <p14:creationId xmlns:p14="http://schemas.microsoft.com/office/powerpoint/2010/main" val="2894098474"/>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wipe(down)">
                                      <p:cBhvr>
                                        <p:cTn id="10"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99E8AD4-F748-472F-AF80-876063C34EBF}"/>
              </a:ext>
            </a:extLst>
          </p:cNvPr>
          <p:cNvSpPr>
            <a:spLocks noGrp="1"/>
          </p:cNvSpPr>
          <p:nvPr>
            <p:ph type="title"/>
          </p:nvPr>
        </p:nvSpPr>
        <p:spPr>
          <a:xfrm>
            <a:off x="838200" y="389745"/>
            <a:ext cx="10515600" cy="6100996"/>
          </a:xfr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a:noAutofit/>
          </a:bodyPr>
          <a:lstStyle/>
          <a:p>
            <a:pPr algn="ctr"/>
            <a:r>
              <a:rPr lang="es-CO" sz="3600" i="1" dirty="0">
                <a:solidFill>
                  <a:srgbClr val="FF0000"/>
                </a:solidFill>
              </a:rPr>
              <a:t>Dado que: </a:t>
            </a:r>
            <a:br>
              <a:rPr lang="es-CO" sz="3600" i="1" dirty="0">
                <a:solidFill>
                  <a:srgbClr val="FF0000"/>
                </a:solidFill>
              </a:rPr>
            </a:br>
            <a:r>
              <a:rPr lang="es-CO" sz="3600" i="1" dirty="0">
                <a:solidFill>
                  <a:srgbClr val="FF0000"/>
                </a:solidFill>
              </a:rPr>
              <a:t>“Por nosotros mismos no podemos obedecer a Dios”. </a:t>
            </a:r>
            <a:br>
              <a:rPr lang="es-CO" sz="3600" i="1" dirty="0">
                <a:solidFill>
                  <a:srgbClr val="FF0000"/>
                </a:solidFill>
              </a:rPr>
            </a:br>
            <a:br>
              <a:rPr lang="es-CO" sz="3600" i="1" dirty="0">
                <a:solidFill>
                  <a:srgbClr val="FF0000"/>
                </a:solidFill>
              </a:rPr>
            </a:br>
            <a:r>
              <a:rPr lang="es-CO" sz="3600" i="1" dirty="0"/>
              <a:t>¿Que ha provisto Dios, para que le podamos obedecer, “</a:t>
            </a:r>
            <a:r>
              <a:rPr lang="es-CO" sz="2800" b="1" i="1" dirty="0"/>
              <a:t>EN MEDIO DEL CONFLICTO</a:t>
            </a:r>
            <a:r>
              <a:rPr lang="es-CO" sz="3600" i="1" dirty="0"/>
              <a:t>”, Ya que Él dice a sus discípulos: “Si me amáis, guardad mis mandamientos”? </a:t>
            </a:r>
            <a:br>
              <a:rPr lang="es-CO" sz="3600" i="1" dirty="0">
                <a:solidFill>
                  <a:srgbClr val="FF0000"/>
                </a:solidFill>
              </a:rPr>
            </a:br>
            <a:br>
              <a:rPr lang="es-CO" sz="3600" i="1" dirty="0">
                <a:solidFill>
                  <a:srgbClr val="FF0000"/>
                </a:solidFill>
              </a:rPr>
            </a:br>
            <a:r>
              <a:rPr lang="es-CO" sz="3600" i="1" dirty="0">
                <a:solidFill>
                  <a:srgbClr val="FF0000"/>
                </a:solidFill>
              </a:rPr>
              <a:t>O sea que es ¡IMPRESCINDIBLE! que si lo amamos, debemos obedecerle. pero como. Si por nosotros mismos no se puede.</a:t>
            </a:r>
            <a:r>
              <a:rPr lang="es-CO" sz="4000" i="1" dirty="0">
                <a:solidFill>
                  <a:srgbClr val="FF0000"/>
                </a:solidFill>
              </a:rPr>
              <a:t> </a:t>
            </a:r>
            <a:endParaRPr lang="es-CO" sz="4800" i="1" dirty="0">
              <a:solidFill>
                <a:srgbClr val="FF0000"/>
              </a:solidFill>
            </a:endParaRPr>
          </a:p>
        </p:txBody>
      </p:sp>
    </p:spTree>
    <p:extLst>
      <p:ext uri="{BB962C8B-B14F-4D97-AF65-F5344CB8AC3E}">
        <p14:creationId xmlns:p14="http://schemas.microsoft.com/office/powerpoint/2010/main" val="511904787"/>
      </p:ext>
    </p:extLst>
  </p:cSld>
  <p:clrMapOvr>
    <a:masterClrMapping/>
  </p:clrMapOvr>
  <mc:AlternateContent xmlns:mc="http://schemas.openxmlformats.org/markup-compatibility/2006">
    <mc:Choice xmlns:p14="http://schemas.microsoft.com/office/powerpoint/2010/main" Requires="p14">
      <p:transition spd="slow" p14:dur="1250">
        <p14:flip dir="r"/>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9BEF244-B802-4E46-AF48-A250926E061D}"/>
              </a:ext>
            </a:extLst>
          </p:cNvPr>
          <p:cNvSpPr>
            <a:spLocks noGrp="1"/>
          </p:cNvSpPr>
          <p:nvPr>
            <p:ph type="title"/>
          </p:nvPr>
        </p:nvSpPr>
        <p:spPr>
          <a:xfrm>
            <a:off x="838200" y="365125"/>
            <a:ext cx="10515600" cy="1094965"/>
          </a:xfrm>
          <a:scene3d>
            <a:camera prst="orthographicFront"/>
            <a:lightRig rig="threePt" dir="t"/>
          </a:scene3d>
          <a:sp3d>
            <a:bevelT prst="angle"/>
          </a:sp3d>
        </p:spPr>
        <p:style>
          <a:lnRef idx="0">
            <a:schemeClr val="accent2"/>
          </a:lnRef>
          <a:fillRef idx="3">
            <a:schemeClr val="accent2"/>
          </a:fillRef>
          <a:effectRef idx="3">
            <a:schemeClr val="accent2"/>
          </a:effectRef>
          <a:fontRef idx="minor">
            <a:schemeClr val="lt1"/>
          </a:fontRef>
        </p:style>
        <p:txBody>
          <a:bodyPr>
            <a:normAutofit/>
          </a:bodyPr>
          <a:lstStyle/>
          <a:p>
            <a:pPr algn="ctr"/>
            <a:r>
              <a:rPr lang="es-CO" sz="3600" b="1" i="1" dirty="0"/>
              <a:t>OH, MARAVILLOSO EL AMOR Y SABIDURÍA DE DIOS</a:t>
            </a:r>
          </a:p>
        </p:txBody>
      </p:sp>
      <p:sp>
        <p:nvSpPr>
          <p:cNvPr id="3" name="Marcador de contenido 2">
            <a:extLst>
              <a:ext uri="{FF2B5EF4-FFF2-40B4-BE49-F238E27FC236}">
                <a16:creationId xmlns:a16="http://schemas.microsoft.com/office/drawing/2014/main" id="{251580B5-8C23-4741-8A3E-17D955136265}"/>
              </a:ext>
            </a:extLst>
          </p:cNvPr>
          <p:cNvSpPr>
            <a:spLocks noGrp="1"/>
          </p:cNvSpPr>
          <p:nvPr>
            <p:ph idx="1"/>
          </p:nvPr>
        </p:nvSpPr>
        <p:spPr>
          <a:xfrm>
            <a:off x="838200" y="1825624"/>
            <a:ext cx="10515600" cy="4796401"/>
          </a:xfrm>
          <a:effectLst>
            <a:glow rad="101600">
              <a:srgbClr val="C00000">
                <a:alpha val="60000"/>
              </a:srgbClr>
            </a:glow>
          </a:effectLst>
        </p:spPr>
        <p:style>
          <a:lnRef idx="2">
            <a:schemeClr val="accent2"/>
          </a:lnRef>
          <a:fillRef idx="1">
            <a:schemeClr val="lt1"/>
          </a:fillRef>
          <a:effectRef idx="0">
            <a:schemeClr val="accent2"/>
          </a:effectRef>
          <a:fontRef idx="minor">
            <a:schemeClr val="dk1"/>
          </a:fontRef>
        </p:style>
        <p:txBody>
          <a:bodyPr/>
          <a:lstStyle/>
          <a:p>
            <a:pPr marL="457200" lvl="1" indent="0">
              <a:buNone/>
            </a:pPr>
            <a:r>
              <a:rPr lang="es-CO" dirty="0"/>
              <a:t>1). Dado que por nosotros mismos no podemos obedecer a Dios. Y</a:t>
            </a:r>
          </a:p>
          <a:p>
            <a:pPr marL="457200" lvl="1" indent="0">
              <a:buNone/>
            </a:pPr>
            <a:r>
              <a:rPr lang="es-CO" dirty="0"/>
              <a:t>2). Que Él no “quiere que ninguno perezca, sino que todos procedan al arrepentimiento”.</a:t>
            </a:r>
          </a:p>
          <a:p>
            <a:pPr marL="0" indent="0">
              <a:buNone/>
            </a:pPr>
            <a:r>
              <a:rPr lang="es-CO" sz="3600" b="1" dirty="0"/>
              <a:t>Dios nos ha provisto dos medios que nos capacitan:</a:t>
            </a:r>
          </a:p>
          <a:p>
            <a:pPr marL="457200" lvl="1" indent="0">
              <a:buNone/>
            </a:pPr>
            <a:r>
              <a:rPr lang="es-CO" sz="3200" b="1" i="1" dirty="0"/>
              <a:t>1). </a:t>
            </a:r>
            <a:r>
              <a:rPr lang="es-CO" dirty="0">
                <a:solidFill>
                  <a:srgbClr val="FF0000"/>
                </a:solidFill>
              </a:rPr>
              <a:t>Juan 14:6 </a:t>
            </a:r>
            <a:r>
              <a:rPr lang="es-CO" dirty="0"/>
              <a:t>dice: “</a:t>
            </a:r>
            <a:r>
              <a:rPr lang="es-CO" i="1" dirty="0"/>
              <a:t>Yo soy el camino, y la verdad, y la vida; </a:t>
            </a:r>
            <a:r>
              <a:rPr lang="es-CO" i="1" u="sng" dirty="0"/>
              <a:t>nadie viene al Padre, sino por mí</a:t>
            </a:r>
            <a:r>
              <a:rPr lang="es-CO" dirty="0"/>
              <a:t>”.</a:t>
            </a:r>
          </a:p>
          <a:p>
            <a:pPr marL="457200" lvl="1" indent="0">
              <a:buNone/>
            </a:pPr>
            <a:r>
              <a:rPr lang="es-CO" dirty="0">
                <a:solidFill>
                  <a:srgbClr val="FF0000"/>
                </a:solidFill>
              </a:rPr>
              <a:t>Hechos 4:12 </a:t>
            </a:r>
            <a:r>
              <a:rPr lang="es-CO" dirty="0"/>
              <a:t>dice: “</a:t>
            </a:r>
            <a:r>
              <a:rPr lang="es-CO" i="1" dirty="0"/>
              <a:t>Y </a:t>
            </a:r>
            <a:r>
              <a:rPr lang="es-CO" i="1" u="sng" dirty="0"/>
              <a:t>en ningún otro hay salvación</a:t>
            </a:r>
            <a:r>
              <a:rPr lang="es-CO" i="1" dirty="0"/>
              <a:t>; porque no hay otro nombre bajo el cielo, dado a los hombres, en que podamos ser salvos</a:t>
            </a:r>
            <a:r>
              <a:rPr lang="es-CO" dirty="0"/>
              <a:t>”.</a:t>
            </a:r>
          </a:p>
          <a:p>
            <a:pPr marL="457200" lvl="1" indent="0">
              <a:buNone/>
            </a:pPr>
            <a:r>
              <a:rPr lang="es-CO" dirty="0">
                <a:solidFill>
                  <a:srgbClr val="FF0000"/>
                </a:solidFill>
              </a:rPr>
              <a:t>Juan 15:5 </a:t>
            </a:r>
            <a:r>
              <a:rPr lang="es-CO" dirty="0"/>
              <a:t>dice: “</a:t>
            </a:r>
            <a:r>
              <a:rPr lang="es-CO" i="1" dirty="0"/>
              <a:t>Yo soy la vid, vosotros los pámpanos; el que permanece en mí, y yo en él, éste lleva mucho fruto; porque </a:t>
            </a:r>
            <a:r>
              <a:rPr lang="es-CO" i="1" u="sng" dirty="0"/>
              <a:t>separados de mí nada podéis hacer</a:t>
            </a:r>
            <a:r>
              <a:rPr lang="es-CO" dirty="0"/>
              <a:t>”.</a:t>
            </a:r>
          </a:p>
          <a:p>
            <a:pPr marL="457200" lvl="1" indent="0">
              <a:buNone/>
            </a:pPr>
            <a:r>
              <a:rPr lang="es-CO" dirty="0"/>
              <a:t>Nota: Aquí encontramos registrado que el Señor Jesús es el único que nos salva, y nos conduce al Padre celestial. Sin Él, nadie puede ser salvos.  </a:t>
            </a:r>
          </a:p>
          <a:p>
            <a:pPr marL="0" indent="0">
              <a:buNone/>
            </a:pPr>
            <a:endParaRPr lang="es-CO" dirty="0"/>
          </a:p>
          <a:p>
            <a:pPr marL="0" indent="0">
              <a:buNone/>
            </a:pPr>
            <a:endParaRPr lang="es-CO" dirty="0"/>
          </a:p>
        </p:txBody>
      </p:sp>
    </p:spTree>
    <p:extLst>
      <p:ext uri="{BB962C8B-B14F-4D97-AF65-F5344CB8AC3E}">
        <p14:creationId xmlns:p14="http://schemas.microsoft.com/office/powerpoint/2010/main" val="169311746"/>
      </p:ext>
    </p:extLst>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1000"/>
                                        <p:tgtEl>
                                          <p:spTgt spid="3">
                                            <p:txEl>
                                              <p:pRg st="3" end="3"/>
                                            </p:txEl>
                                          </p:spTgt>
                                        </p:tgtEl>
                                      </p:cBhvr>
                                    </p:animEffect>
                                    <p:anim calcmode="lin" valueType="num">
                                      <p:cBhvr>
                                        <p:cTn id="1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1000"/>
                                        <p:tgtEl>
                                          <p:spTgt spid="3">
                                            <p:txEl>
                                              <p:pRg st="4" end="4"/>
                                            </p:txEl>
                                          </p:spTgt>
                                        </p:tgtEl>
                                      </p:cBhvr>
                                    </p:animEffect>
                                    <p:anim calcmode="lin" valueType="num">
                                      <p:cBhvr>
                                        <p:cTn id="1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4" end="4"/>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1000"/>
                                        <p:tgtEl>
                                          <p:spTgt spid="3">
                                            <p:txEl>
                                              <p:pRg st="5" end="5"/>
                                            </p:txEl>
                                          </p:spTgt>
                                        </p:tgtEl>
                                      </p:cBhvr>
                                    </p:animEffect>
                                    <p:anim calcmode="lin" valueType="num">
                                      <p:cBhvr>
                                        <p:cTn id="2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5" end="5"/>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fade">
                                      <p:cBhvr>
                                        <p:cTn id="27" dur="1000"/>
                                        <p:tgtEl>
                                          <p:spTgt spid="3">
                                            <p:txEl>
                                              <p:pRg st="6" end="6"/>
                                            </p:txEl>
                                          </p:spTgt>
                                        </p:tgtEl>
                                      </p:cBhvr>
                                    </p:animEffect>
                                    <p:anim calcmode="lin" valueType="num">
                                      <p:cBhvr>
                                        <p:cTn id="28"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A9FCD47A-EB48-4A8B-9517-8F2DA28C07B6}"/>
              </a:ext>
            </a:extLst>
          </p:cNvPr>
          <p:cNvSpPr>
            <a:spLocks noGrp="1"/>
          </p:cNvSpPr>
          <p:nvPr>
            <p:ph idx="1"/>
          </p:nvPr>
        </p:nvSpPr>
        <p:spPr>
          <a:xfrm>
            <a:off x="838200" y="280220"/>
            <a:ext cx="10515600" cy="6327058"/>
          </a:xfrm>
          <a:effectLst>
            <a:glow rad="228600">
              <a:schemeClr val="accent5">
                <a:satMod val="175000"/>
                <a:alpha val="40000"/>
              </a:schemeClr>
            </a:glow>
          </a:effectLst>
        </p:spPr>
        <p:style>
          <a:lnRef idx="2">
            <a:schemeClr val="accent5"/>
          </a:lnRef>
          <a:fillRef idx="1">
            <a:schemeClr val="lt1"/>
          </a:fillRef>
          <a:effectRef idx="0">
            <a:schemeClr val="accent5"/>
          </a:effectRef>
          <a:fontRef idx="minor">
            <a:schemeClr val="dk1"/>
          </a:fontRef>
        </p:style>
        <p:txBody>
          <a:bodyPr>
            <a:normAutofit/>
          </a:bodyPr>
          <a:lstStyle/>
          <a:p>
            <a:pPr marL="457200" lvl="1" indent="0">
              <a:buNone/>
            </a:pPr>
            <a:r>
              <a:rPr lang="es-CO" sz="4000" b="1" i="1" dirty="0"/>
              <a:t>2). </a:t>
            </a:r>
            <a:r>
              <a:rPr lang="es-CO" sz="2800" dirty="0"/>
              <a:t>En </a:t>
            </a:r>
            <a:r>
              <a:rPr lang="es-CO" sz="2800" dirty="0">
                <a:solidFill>
                  <a:srgbClr val="FF0000"/>
                </a:solidFill>
              </a:rPr>
              <a:t>Ezequiel 36:27 </a:t>
            </a:r>
            <a:r>
              <a:rPr lang="es-CO" sz="2800" dirty="0"/>
              <a:t>dice: “</a:t>
            </a:r>
            <a:r>
              <a:rPr lang="es-CO" sz="2800" i="1" dirty="0"/>
              <a:t>Y pondré dentro de vosotros mi Espíritu, y haré que andéis en mis mandamientos, y guardéis mis derechos, y los pongáis por obra</a:t>
            </a:r>
            <a:r>
              <a:rPr lang="es-CO" sz="2800" dirty="0"/>
              <a:t>”. </a:t>
            </a:r>
          </a:p>
          <a:p>
            <a:pPr lvl="1"/>
            <a:endParaRPr lang="es-CO" sz="2800" dirty="0"/>
          </a:p>
          <a:p>
            <a:pPr marL="457200" lvl="1" indent="0">
              <a:buNone/>
            </a:pPr>
            <a:r>
              <a:rPr lang="es-CO" sz="2800" dirty="0">
                <a:solidFill>
                  <a:srgbClr val="FF0000"/>
                </a:solidFill>
              </a:rPr>
              <a:t>Hechos 1:8 </a:t>
            </a:r>
            <a:r>
              <a:rPr lang="es-CO" sz="2800" dirty="0"/>
              <a:t>dice: “</a:t>
            </a:r>
            <a:r>
              <a:rPr lang="es-CO" sz="2800" i="1" dirty="0"/>
              <a:t>pero recibiréis poder, cuando haya venido sobre vosotros el Espíritu Santo, y me seréis testigos en Jerusalén, en toda Judea, en Samaria, y hasta lo último de la tierra</a:t>
            </a:r>
            <a:r>
              <a:rPr lang="es-CO" sz="2800" dirty="0"/>
              <a:t>”.</a:t>
            </a:r>
          </a:p>
          <a:p>
            <a:pPr marL="457200" lvl="1" indent="0">
              <a:buNone/>
            </a:pPr>
            <a:r>
              <a:rPr lang="es-CO" dirty="0"/>
              <a:t>Estos son los dos poderes que Dios en Su misericordia puso a nuestra disposición para que pudiésemos obedecer la Ley de Dios, y por ende entrar al reino de los cielos. </a:t>
            </a:r>
            <a:r>
              <a:rPr lang="es-CO" i="1" u="sng" dirty="0"/>
              <a:t>Al Hijo de Dios, el Señor Jesucristo, y el Espíritu Sant</a:t>
            </a:r>
            <a:r>
              <a:rPr lang="es-CO" u="sng" dirty="0"/>
              <a:t>o</a:t>
            </a:r>
            <a:r>
              <a:rPr lang="es-CO" dirty="0"/>
              <a:t>, por tanto, desprovisto de ellos, nadie puede obedecer a Dios.</a:t>
            </a:r>
          </a:p>
          <a:p>
            <a:pPr marL="0" indent="0">
              <a:buNone/>
            </a:pPr>
            <a:r>
              <a:rPr lang="es-CO" sz="3200" b="1" dirty="0"/>
              <a:t>¿Qué significa, si me amáis, guardad mis mandamientos?</a:t>
            </a:r>
            <a:endParaRPr lang="es-CO" sz="2800" b="1" dirty="0"/>
          </a:p>
          <a:p>
            <a:pPr marL="457200" lvl="1" indent="0">
              <a:buNone/>
            </a:pPr>
            <a:r>
              <a:rPr lang="es-CO" sz="2800" dirty="0"/>
              <a:t>En este texto de Juan 14:15, Dios establece una clara diferencia entre los que dicen amar a Dios, con los que no lo aman, o no creen en Él. </a:t>
            </a:r>
          </a:p>
          <a:p>
            <a:pPr marL="0" indent="0">
              <a:buNone/>
            </a:pPr>
            <a:endParaRPr lang="es-CO" sz="3200" dirty="0"/>
          </a:p>
        </p:txBody>
      </p:sp>
    </p:spTree>
    <p:extLst>
      <p:ext uri="{BB962C8B-B14F-4D97-AF65-F5344CB8AC3E}">
        <p14:creationId xmlns:p14="http://schemas.microsoft.com/office/powerpoint/2010/main" val="408488696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circle(in)">
                                      <p:cBhvr>
                                        <p:cTn id="7" dur="2000"/>
                                        <p:tgtEl>
                                          <p:spTgt spid="3">
                                            <p:txEl>
                                              <p:pRg st="4" end="4"/>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circle(in)">
                                      <p:cBhvr>
                                        <p:cTn id="10"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F956867E-9DFB-4B92-9AD5-2819C72C892E}"/>
              </a:ext>
            </a:extLst>
          </p:cNvPr>
          <p:cNvSpPr>
            <a:spLocks noGrp="1"/>
          </p:cNvSpPr>
          <p:nvPr>
            <p:ph idx="1"/>
          </p:nvPr>
        </p:nvSpPr>
        <p:spPr>
          <a:xfrm>
            <a:off x="838200" y="280462"/>
            <a:ext cx="10515600" cy="6315210"/>
          </a:xfr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a:normAutofit fontScale="92500" lnSpcReduction="20000"/>
          </a:bodyPr>
          <a:lstStyle/>
          <a:p>
            <a:pPr marL="0" indent="0">
              <a:buNone/>
            </a:pPr>
            <a:r>
              <a:rPr lang="es-CO" sz="3600" b="1" i="1" dirty="0"/>
              <a:t>La obediencia a Sus Mandamientos es la clave:</a:t>
            </a:r>
          </a:p>
          <a:p>
            <a:pPr marL="457200" lvl="1" indent="0">
              <a:buNone/>
            </a:pPr>
            <a:endParaRPr lang="es-CO" sz="3200" dirty="0">
              <a:solidFill>
                <a:srgbClr val="FF0000"/>
              </a:solidFill>
            </a:endParaRPr>
          </a:p>
          <a:p>
            <a:pPr marL="457200" lvl="1" indent="0">
              <a:buNone/>
            </a:pPr>
            <a:r>
              <a:rPr lang="es-CO" sz="3200" dirty="0">
                <a:solidFill>
                  <a:srgbClr val="FF0000"/>
                </a:solidFill>
              </a:rPr>
              <a:t>1 Juan 2:34 </a:t>
            </a:r>
            <a:r>
              <a:rPr lang="es-CO" sz="3200" dirty="0"/>
              <a:t>dice: “</a:t>
            </a:r>
            <a:r>
              <a:rPr lang="es-CO" sz="2800" i="1" dirty="0"/>
              <a:t>Y en esto sabemos que nosotros le conocemos – </a:t>
            </a:r>
            <a:r>
              <a:rPr lang="es-CO" sz="2800" dirty="0"/>
              <a:t>o le amamos-</a:t>
            </a:r>
            <a:r>
              <a:rPr lang="es-CO" sz="2800" i="1" dirty="0"/>
              <a:t>, </a:t>
            </a:r>
            <a:r>
              <a:rPr lang="es-CO" sz="2800" i="1" u="sng" dirty="0"/>
              <a:t>si guardamos </a:t>
            </a:r>
            <a:r>
              <a:rPr lang="es-CO" sz="2800" b="1" i="1" u="sng" dirty="0"/>
              <a:t>sus</a:t>
            </a:r>
            <a:r>
              <a:rPr lang="es-CO" sz="2800" i="1" u="sng" dirty="0"/>
              <a:t> mandamientos</a:t>
            </a:r>
            <a:r>
              <a:rPr lang="es-CO" sz="2800" i="1" dirty="0"/>
              <a:t>. 4 El que dice: Yo le conozco – </a:t>
            </a:r>
            <a:r>
              <a:rPr lang="es-CO" sz="2800" dirty="0"/>
              <a:t>o le amo-</a:t>
            </a:r>
            <a:r>
              <a:rPr lang="es-CO" sz="2800" i="1" dirty="0"/>
              <a:t>, y no guarda </a:t>
            </a:r>
            <a:r>
              <a:rPr lang="es-CO" sz="2800" b="1" i="1" dirty="0"/>
              <a:t>sus</a:t>
            </a:r>
            <a:r>
              <a:rPr lang="es-CO" sz="2800" i="1" dirty="0"/>
              <a:t> mandamientos, </a:t>
            </a:r>
            <a:r>
              <a:rPr lang="es-CO" sz="2800" i="1" u="sng" dirty="0"/>
              <a:t>el tal es mentiroso, y la verdad no está en él</a:t>
            </a:r>
            <a:r>
              <a:rPr lang="es-CO" sz="2800" dirty="0"/>
              <a:t>”;</a:t>
            </a:r>
          </a:p>
          <a:p>
            <a:pPr marL="0" indent="0">
              <a:buNone/>
            </a:pPr>
            <a:endParaRPr lang="es-CO" sz="3200" dirty="0"/>
          </a:p>
          <a:p>
            <a:pPr marL="0" indent="0">
              <a:buNone/>
            </a:pPr>
            <a:r>
              <a:rPr lang="es-CO" sz="3200" dirty="0"/>
              <a:t>Téngase en cuenta que dice “SUS”, Mandamientos. ¿Qué significa esto?</a:t>
            </a:r>
          </a:p>
          <a:p>
            <a:pPr marL="0" indent="0">
              <a:buNone/>
            </a:pPr>
            <a:r>
              <a:rPr lang="es-CO" sz="3900" b="1" i="1" dirty="0"/>
              <a:t>1). </a:t>
            </a:r>
            <a:r>
              <a:rPr lang="es-CO" sz="3200" dirty="0"/>
              <a:t>“SUS”, significa </a:t>
            </a:r>
            <a:r>
              <a:rPr lang="es-CO" sz="3200" b="1" u="sng" dirty="0"/>
              <a:t>todos los Diez Mandamientos</a:t>
            </a:r>
            <a:r>
              <a:rPr lang="es-CO" sz="3200" dirty="0"/>
              <a:t>, no nueve, como lo enseñan los hermanos que no son Católicos, ni ocho, como lo enseña la Iglesia Católica. Y</a:t>
            </a:r>
          </a:p>
          <a:p>
            <a:pPr marL="0" indent="0">
              <a:buNone/>
            </a:pPr>
            <a:r>
              <a:rPr lang="es-CO" sz="3900" b="1" i="1" dirty="0"/>
              <a:t>2). </a:t>
            </a:r>
            <a:r>
              <a:rPr lang="es-CO" sz="3200" dirty="0"/>
              <a:t>“SUS”, significa, </a:t>
            </a:r>
            <a:r>
              <a:rPr lang="es-CO" sz="3200" b="1" u="sng" dirty="0"/>
              <a:t>los Mandamientos de Dios</a:t>
            </a:r>
            <a:r>
              <a:rPr lang="es-CO" sz="3200" dirty="0"/>
              <a:t>, los que Dios escribió en las dos tablas de piedra. No los mandamientos modificados por el hombre, que menciona </a:t>
            </a:r>
            <a:r>
              <a:rPr lang="es-CO" sz="3200" dirty="0">
                <a:solidFill>
                  <a:srgbClr val="FF0000"/>
                </a:solidFill>
              </a:rPr>
              <a:t>(Dan.7:25). </a:t>
            </a:r>
            <a:r>
              <a:rPr lang="es-CO" sz="3200" i="1" dirty="0">
                <a:solidFill>
                  <a:schemeClr val="tx1"/>
                </a:solidFill>
              </a:rPr>
              <a:t>“…y pensará en mudar los tiempos y la ley…”</a:t>
            </a:r>
            <a:endParaRPr lang="es-CO" i="1" dirty="0">
              <a:solidFill>
                <a:schemeClr val="tx1"/>
              </a:solidFill>
            </a:endParaRPr>
          </a:p>
        </p:txBody>
      </p:sp>
    </p:spTree>
    <p:extLst>
      <p:ext uri="{BB962C8B-B14F-4D97-AF65-F5344CB8AC3E}">
        <p14:creationId xmlns:p14="http://schemas.microsoft.com/office/powerpoint/2010/main" val="258185962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 calcmode="lin" valueType="num">
                                      <p:cBhvr additive="base">
                                        <p:cTn id="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4" end="4"/>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5" end="5"/>
                                            </p:txEl>
                                          </p:spTgt>
                                        </p:tgtEl>
                                        <p:attrNameLst>
                                          <p:attrName>style.visibility</p:attrName>
                                        </p:attrNameLst>
                                      </p:cBhvr>
                                      <p:to>
                                        <p:strVal val="visible"/>
                                      </p:to>
                                    </p:set>
                                    <p:anim calcmode="lin" valueType="num">
                                      <p:cBhvr additive="base">
                                        <p:cTn id="1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5" end="5"/>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anim calcmode="lin" valueType="num">
                                      <p:cBhvr additive="base">
                                        <p:cTn id="15"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a:extLst>
              <a:ext uri="{FF2B5EF4-FFF2-40B4-BE49-F238E27FC236}">
                <a16:creationId xmlns:a16="http://schemas.microsoft.com/office/drawing/2014/main" id="{AB58C98A-5E0D-41A6-9878-19F1AD2D22CB}"/>
              </a:ext>
            </a:extLst>
          </p:cNvPr>
          <p:cNvPicPr>
            <a:picLocks noChangeAspect="1"/>
          </p:cNvPicPr>
          <p:nvPr/>
        </p:nvPicPr>
        <p:blipFill>
          <a:blip r:embed="rId2"/>
          <a:stretch>
            <a:fillRect/>
          </a:stretch>
        </p:blipFill>
        <p:spPr>
          <a:xfrm>
            <a:off x="1" y="1120865"/>
            <a:ext cx="12192000" cy="5862638"/>
          </a:xfrm>
          <a:prstGeom prst="rect">
            <a:avLst/>
          </a:prstGeo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pic>
      <p:sp>
        <p:nvSpPr>
          <p:cNvPr id="6" name="Rectángulo 5">
            <a:extLst>
              <a:ext uri="{FF2B5EF4-FFF2-40B4-BE49-F238E27FC236}">
                <a16:creationId xmlns:a16="http://schemas.microsoft.com/office/drawing/2014/main" id="{60B1E5FC-A007-49BC-A9C5-23C2DCC5648E}"/>
              </a:ext>
            </a:extLst>
          </p:cNvPr>
          <p:cNvSpPr/>
          <p:nvPr/>
        </p:nvSpPr>
        <p:spPr>
          <a:xfrm>
            <a:off x="315132" y="0"/>
            <a:ext cx="6070919" cy="954107"/>
          </a:xfrm>
          <a:prstGeom prst="rect">
            <a:avLst/>
          </a:prstGeom>
          <a:effectLst>
            <a:glow rad="101600">
              <a:srgbClr val="C00000">
                <a:alpha val="60000"/>
              </a:srgbClr>
            </a:glow>
          </a:effectLst>
        </p:spPr>
        <p:style>
          <a:lnRef idx="2">
            <a:schemeClr val="dk1"/>
          </a:lnRef>
          <a:fillRef idx="1">
            <a:schemeClr val="lt1"/>
          </a:fillRef>
          <a:effectRef idx="0">
            <a:schemeClr val="dk1"/>
          </a:effectRef>
          <a:fontRef idx="minor">
            <a:schemeClr val="dk1"/>
          </a:fontRef>
        </p:style>
        <p:txBody>
          <a:bodyPr wrap="square">
            <a:spAutoFit/>
          </a:bodyPr>
          <a:lstStyle/>
          <a:p>
            <a:r>
              <a:rPr lang="es-CO" sz="2800" b="1" dirty="0"/>
              <a:t>Los Mandamientos según la Biblia, que Dios ordena guardar. </a:t>
            </a:r>
          </a:p>
        </p:txBody>
      </p:sp>
      <p:sp>
        <p:nvSpPr>
          <p:cNvPr id="7" name="Rectángulo 6">
            <a:extLst>
              <a:ext uri="{FF2B5EF4-FFF2-40B4-BE49-F238E27FC236}">
                <a16:creationId xmlns:a16="http://schemas.microsoft.com/office/drawing/2014/main" id="{97BD7EE4-7966-4776-A68F-197E51C44252}"/>
              </a:ext>
            </a:extLst>
          </p:cNvPr>
          <p:cNvSpPr/>
          <p:nvPr/>
        </p:nvSpPr>
        <p:spPr>
          <a:xfrm>
            <a:off x="6569757" y="11758"/>
            <a:ext cx="5389009" cy="954107"/>
          </a:xfrm>
          <a:prstGeom prst="rect">
            <a:avLst/>
          </a:prstGeom>
          <a:effectLst>
            <a:glow rad="101600">
              <a:srgbClr val="C00000">
                <a:alpha val="60000"/>
              </a:srgbClr>
            </a:glow>
          </a:effectLst>
        </p:spPr>
        <p:style>
          <a:lnRef idx="2">
            <a:schemeClr val="dk1"/>
          </a:lnRef>
          <a:fillRef idx="1">
            <a:schemeClr val="lt1"/>
          </a:fillRef>
          <a:effectRef idx="0">
            <a:schemeClr val="dk1"/>
          </a:effectRef>
          <a:fontRef idx="minor">
            <a:schemeClr val="dk1"/>
          </a:fontRef>
        </p:style>
        <p:txBody>
          <a:bodyPr wrap="square">
            <a:spAutoFit/>
          </a:bodyPr>
          <a:lstStyle/>
          <a:p>
            <a:r>
              <a:rPr lang="es-CO" sz="2800" dirty="0"/>
              <a:t>Los Mandamientos modificados por el hombre </a:t>
            </a:r>
          </a:p>
        </p:txBody>
      </p:sp>
      <p:sp>
        <p:nvSpPr>
          <p:cNvPr id="2" name="Rectángulo 1">
            <a:extLst>
              <a:ext uri="{FF2B5EF4-FFF2-40B4-BE49-F238E27FC236}">
                <a16:creationId xmlns:a16="http://schemas.microsoft.com/office/drawing/2014/main" id="{C1AC8C6E-B19C-47C7-8A74-CF8EFC1CBE6E}"/>
              </a:ext>
            </a:extLst>
          </p:cNvPr>
          <p:cNvSpPr/>
          <p:nvPr/>
        </p:nvSpPr>
        <p:spPr>
          <a:xfrm>
            <a:off x="2923082" y="1235653"/>
            <a:ext cx="2608289" cy="400110"/>
          </a:xfrm>
          <a:prstGeom prst="rect">
            <a:avLst/>
          </a:prstGeom>
        </p:spPr>
        <p:txBody>
          <a:bodyPr wrap="square">
            <a:spAutoFit/>
          </a:bodyPr>
          <a:lstStyle/>
          <a:p>
            <a:r>
              <a:rPr lang="es-CO" sz="2000" b="1" dirty="0"/>
              <a:t>Ex.20:3-17</a:t>
            </a:r>
            <a:r>
              <a:rPr lang="es-CO" sz="2000" dirty="0"/>
              <a:t>. </a:t>
            </a:r>
          </a:p>
        </p:txBody>
      </p:sp>
      <p:sp>
        <p:nvSpPr>
          <p:cNvPr id="3" name="Rectángulo 2">
            <a:extLst>
              <a:ext uri="{FF2B5EF4-FFF2-40B4-BE49-F238E27FC236}">
                <a16:creationId xmlns:a16="http://schemas.microsoft.com/office/drawing/2014/main" id="{D1F02731-E937-43BB-9EBA-72439DDE2737}"/>
              </a:ext>
            </a:extLst>
          </p:cNvPr>
          <p:cNvSpPr/>
          <p:nvPr/>
        </p:nvSpPr>
        <p:spPr>
          <a:xfrm>
            <a:off x="3137645" y="3503393"/>
            <a:ext cx="2970044" cy="523220"/>
          </a:xfrm>
          <a:prstGeom prst="rect">
            <a:avLst/>
          </a:prstGeom>
        </p:spPr>
        <p:txBody>
          <a:bodyPr wrap="none">
            <a:spAutoFit/>
          </a:bodyPr>
          <a:lstStyle/>
          <a:p>
            <a:r>
              <a:rPr lang="es-CO" sz="2800" dirty="0"/>
              <a:t>Note. Singular: DEL</a:t>
            </a:r>
          </a:p>
        </p:txBody>
      </p:sp>
      <p:sp>
        <p:nvSpPr>
          <p:cNvPr id="4" name="Rectángulo 3">
            <a:extLst>
              <a:ext uri="{FF2B5EF4-FFF2-40B4-BE49-F238E27FC236}">
                <a16:creationId xmlns:a16="http://schemas.microsoft.com/office/drawing/2014/main" id="{A4F4B465-1FD5-44EB-B6D4-21F7176DFCE8}"/>
              </a:ext>
            </a:extLst>
          </p:cNvPr>
          <p:cNvSpPr/>
          <p:nvPr/>
        </p:nvSpPr>
        <p:spPr>
          <a:xfrm>
            <a:off x="9919996" y="3503393"/>
            <a:ext cx="1534074" cy="461665"/>
          </a:xfrm>
          <a:prstGeom prst="rect">
            <a:avLst/>
          </a:prstGeom>
        </p:spPr>
        <p:txBody>
          <a:bodyPr wrap="none">
            <a:spAutoFit/>
          </a:bodyPr>
          <a:lstStyle/>
          <a:p>
            <a:r>
              <a:rPr lang="es-CO" sz="2400" b="1" dirty="0"/>
              <a:t>Plural: LAS</a:t>
            </a:r>
          </a:p>
        </p:txBody>
      </p:sp>
    </p:spTree>
    <p:extLst>
      <p:ext uri="{BB962C8B-B14F-4D97-AF65-F5344CB8AC3E}">
        <p14:creationId xmlns:p14="http://schemas.microsoft.com/office/powerpoint/2010/main" val="2725066767"/>
      </p:ext>
    </p:extLst>
  </p:cSld>
  <p:clrMapOvr>
    <a:masterClrMapping/>
  </p:clrMapOvr>
  <mc:AlternateContent xmlns:mc="http://schemas.openxmlformats.org/markup-compatibility/2006">
    <mc:Choice xmlns:p14="http://schemas.microsoft.com/office/powerpoint/2010/main" Requires="p14">
      <p:transition spd="slow" p14:dur="1250">
        <p14:flip dir="r"/>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3DD8182D-EB40-4F10-BC2A-FE79A5EF3B8D}"/>
              </a:ext>
            </a:extLst>
          </p:cNvPr>
          <p:cNvSpPr>
            <a:spLocks noGrp="1"/>
          </p:cNvSpPr>
          <p:nvPr>
            <p:ph idx="1"/>
          </p:nvPr>
        </p:nvSpPr>
        <p:spPr>
          <a:xfrm>
            <a:off x="823452" y="284813"/>
            <a:ext cx="10515600" cy="6337213"/>
          </a:xfrm>
          <a:effectLst>
            <a:glow rad="228600">
              <a:schemeClr val="accent5">
                <a:satMod val="175000"/>
                <a:alpha val="40000"/>
              </a:schemeClr>
            </a:glow>
          </a:effectLst>
        </p:spPr>
        <p:style>
          <a:lnRef idx="2">
            <a:schemeClr val="accent6"/>
          </a:lnRef>
          <a:fillRef idx="1">
            <a:schemeClr val="lt1"/>
          </a:fillRef>
          <a:effectRef idx="0">
            <a:schemeClr val="accent6"/>
          </a:effectRef>
          <a:fontRef idx="minor">
            <a:schemeClr val="dk1"/>
          </a:fontRef>
        </p:style>
        <p:txBody>
          <a:bodyPr>
            <a:normAutofit fontScale="92500" lnSpcReduction="20000"/>
          </a:bodyPr>
          <a:lstStyle/>
          <a:p>
            <a:pPr marL="457200" lvl="1" indent="0">
              <a:buNone/>
            </a:pPr>
            <a:r>
              <a:rPr lang="es-CO" sz="3200" b="1" dirty="0"/>
              <a:t>Es muy importante tener en cuenta lo que dice </a:t>
            </a:r>
            <a:r>
              <a:rPr lang="es-CO" sz="3200" b="1" dirty="0">
                <a:solidFill>
                  <a:srgbClr val="FF0000"/>
                </a:solidFill>
              </a:rPr>
              <a:t>Ap.22:24:</a:t>
            </a:r>
          </a:p>
          <a:p>
            <a:pPr marL="914400" lvl="2" indent="0">
              <a:buNone/>
            </a:pPr>
            <a:r>
              <a:rPr lang="es-CO" sz="2800" dirty="0"/>
              <a:t>“</a:t>
            </a:r>
            <a:r>
              <a:rPr lang="es-CO" sz="2800" i="1" dirty="0"/>
              <a:t>Bienaventurados los que guardan sus mandamientos, para que tengan derecho al árbol de la vida, y que entren por las puertas en la ciudad</a:t>
            </a:r>
            <a:r>
              <a:rPr lang="es-CO" sz="2800" dirty="0"/>
              <a:t>”. O sea que: Los que no hayan obedecido conscientemente, LOS mandamientos de Dios, después de haber conocido a Cristo, no tendrán exceso al reino de los cielos. Como Jesús lo había advertido en </a:t>
            </a:r>
            <a:r>
              <a:rPr lang="es-CO" sz="2800" dirty="0">
                <a:solidFill>
                  <a:srgbClr val="FF0000"/>
                </a:solidFill>
              </a:rPr>
              <a:t>(Mat.7:21).</a:t>
            </a:r>
          </a:p>
          <a:p>
            <a:pPr marL="914400" lvl="2" indent="0">
              <a:buNone/>
            </a:pPr>
            <a:endParaRPr lang="es-CO" sz="2800" dirty="0">
              <a:solidFill>
                <a:srgbClr val="FF0000"/>
              </a:solidFill>
            </a:endParaRPr>
          </a:p>
          <a:p>
            <a:pPr marL="914400" lvl="2" indent="0">
              <a:buNone/>
            </a:pPr>
            <a:r>
              <a:rPr lang="es-CO" sz="2800" dirty="0">
                <a:solidFill>
                  <a:srgbClr val="FF0000"/>
                </a:solidFill>
              </a:rPr>
              <a:t>En ese transcurso de tiempo, se tiene que haber reproducido el carácter de Cristo en su vida, de lo contario, será en vano intentar el ingreso al reino de los cielos. Porque los Mandamientos son un reflejo del carácter de Dios.</a:t>
            </a:r>
          </a:p>
          <a:p>
            <a:pPr marL="0" indent="0">
              <a:buNone/>
            </a:pPr>
            <a:r>
              <a:rPr lang="es-CO" sz="3600" dirty="0"/>
              <a:t> </a:t>
            </a:r>
          </a:p>
          <a:p>
            <a:pPr marL="0" indent="0">
              <a:buNone/>
            </a:pPr>
            <a:r>
              <a:rPr lang="es-CO" sz="3200" b="1" dirty="0"/>
              <a:t>Allí se va a hacer efectivo lo que dice </a:t>
            </a:r>
            <a:r>
              <a:rPr lang="es-CO" sz="3200" b="1" dirty="0">
                <a:solidFill>
                  <a:srgbClr val="FF0000"/>
                </a:solidFill>
              </a:rPr>
              <a:t>Sant.2:10-12: </a:t>
            </a:r>
          </a:p>
          <a:p>
            <a:pPr marL="457200" lvl="1" indent="0">
              <a:buNone/>
            </a:pPr>
            <a:r>
              <a:rPr lang="es-CO" sz="2800" i="1" dirty="0"/>
              <a:t>“Porque cualquiera que hubiere guardado toda la ley, y sin embargo se deslizare en un punto, es hecho culpado de todos. 11 Porque el que dijo: No cometas adulterio, también ha dicho: No mates. Y si no hubieres cometido adulterio, empero hubieres matado, ya eres hecho transgresor de la ley. 12 Así hablad, y así obrad como los que habéis de ser juzgados por la ley de libertad”. </a:t>
            </a:r>
          </a:p>
        </p:txBody>
      </p:sp>
    </p:spTree>
    <p:extLst>
      <p:ext uri="{BB962C8B-B14F-4D97-AF65-F5344CB8AC3E}">
        <p14:creationId xmlns:p14="http://schemas.microsoft.com/office/powerpoint/2010/main" val="11919284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wipe(down)">
                                      <p:cBhvr>
                                        <p:cTn id="7" dur="500"/>
                                        <p:tgtEl>
                                          <p:spTgt spid="3">
                                            <p:txEl>
                                              <p:pRg st="5" end="5"/>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6" end="6"/>
                                            </p:txEl>
                                          </p:spTgt>
                                        </p:tgtEl>
                                        <p:attrNameLst>
                                          <p:attrName>style.visibility</p:attrName>
                                        </p:attrNameLst>
                                      </p:cBhvr>
                                      <p:to>
                                        <p:strVal val="visible"/>
                                      </p:to>
                                    </p:set>
                                    <p:animEffect transition="in" filter="wipe(down)">
                                      <p:cBhvr>
                                        <p:cTn id="10"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CEDE9D8E-A9F7-4B2E-AE8F-AA09EAA8F839}"/>
              </a:ext>
            </a:extLst>
          </p:cNvPr>
          <p:cNvSpPr>
            <a:spLocks noGrp="1"/>
          </p:cNvSpPr>
          <p:nvPr>
            <p:ph idx="1"/>
          </p:nvPr>
        </p:nvSpPr>
        <p:spPr>
          <a:xfrm>
            <a:off x="838200" y="374754"/>
            <a:ext cx="10515600" cy="6335761"/>
          </a:xfr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a:normAutofit fontScale="92500" lnSpcReduction="10000"/>
          </a:bodyPr>
          <a:lstStyle/>
          <a:p>
            <a:r>
              <a:rPr lang="es-CO" sz="3600" dirty="0"/>
              <a:t>Y más aún, Dios estableció una señal que está dentro de los Mandamientos, para distinguir al verdadero pueblo de Dios, se encuentra en </a:t>
            </a:r>
            <a:r>
              <a:rPr lang="es-CO" sz="3600" dirty="0">
                <a:solidFill>
                  <a:srgbClr val="FF0000"/>
                </a:solidFill>
              </a:rPr>
              <a:t>Ezequiel 20:12</a:t>
            </a:r>
            <a:r>
              <a:rPr lang="es-CO" sz="3600" dirty="0"/>
              <a:t>: “</a:t>
            </a:r>
            <a:r>
              <a:rPr lang="es-CO" sz="3600" i="1" dirty="0"/>
              <a:t>Y diles también mis sábados que fuesen por señal entre mí y ellos, porque supiesen que yo soy Jehová que los santifico</a:t>
            </a:r>
            <a:r>
              <a:rPr lang="es-CO" sz="3600" dirty="0"/>
              <a:t>”.</a:t>
            </a:r>
          </a:p>
          <a:p>
            <a:endParaRPr lang="es-CO" sz="3600" dirty="0"/>
          </a:p>
          <a:p>
            <a:r>
              <a:rPr lang="es-CO" sz="3600" dirty="0"/>
              <a:t>Y en este otro texto dice que además de ser una “Señal”, da una orden: “</a:t>
            </a:r>
            <a:r>
              <a:rPr lang="es-CO" sz="3600" i="1" dirty="0"/>
              <a:t>Y santificad mis sábados, y sean por señal entre mí y vosotros; para que sepáis que yo soy Jehová vuestro Dios</a:t>
            </a:r>
            <a:r>
              <a:rPr lang="es-CO" sz="3600" dirty="0"/>
              <a:t>”, </a:t>
            </a:r>
            <a:r>
              <a:rPr lang="es-CO" sz="3600" dirty="0">
                <a:solidFill>
                  <a:srgbClr val="FF0000"/>
                </a:solidFill>
              </a:rPr>
              <a:t>(Verso 20).</a:t>
            </a:r>
          </a:p>
          <a:p>
            <a:endParaRPr lang="es-CO" sz="3600" dirty="0">
              <a:solidFill>
                <a:srgbClr val="FF0000"/>
              </a:solidFill>
            </a:endParaRPr>
          </a:p>
          <a:p>
            <a:pPr marL="0" indent="0">
              <a:buNone/>
            </a:pPr>
            <a:r>
              <a:rPr lang="es-CO" sz="3600" dirty="0"/>
              <a:t>Por ende: </a:t>
            </a:r>
            <a:r>
              <a:rPr lang="es-CO" sz="3600" dirty="0">
                <a:solidFill>
                  <a:srgbClr val="FF0000"/>
                </a:solidFill>
              </a:rPr>
              <a:t>Isaías 8:20 </a:t>
            </a:r>
            <a:r>
              <a:rPr lang="es-CO" sz="3600" dirty="0"/>
              <a:t>dice:  </a:t>
            </a:r>
            <a:r>
              <a:rPr lang="es-CO" sz="3600" i="1" dirty="0"/>
              <a:t>“¡A la ley y al testimonio! Si no dijeren conforme a esto, [es] porque no les ha amanecido</a:t>
            </a:r>
            <a:r>
              <a:rPr lang="es-CO" sz="3600" dirty="0"/>
              <a:t>”.  </a:t>
            </a:r>
          </a:p>
          <a:p>
            <a:endParaRPr lang="es-CO" sz="3200" dirty="0">
              <a:solidFill>
                <a:srgbClr val="FF0000"/>
              </a:solidFill>
            </a:endParaRPr>
          </a:p>
          <a:p>
            <a:endParaRPr lang="es-CO" dirty="0">
              <a:solidFill>
                <a:srgbClr val="FF0000"/>
              </a:solidFill>
            </a:endParaRPr>
          </a:p>
        </p:txBody>
      </p:sp>
    </p:spTree>
    <p:extLst>
      <p:ext uri="{BB962C8B-B14F-4D97-AF65-F5344CB8AC3E}">
        <p14:creationId xmlns:p14="http://schemas.microsoft.com/office/powerpoint/2010/main" val="2412149198"/>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1000"/>
                                        <p:tgtEl>
                                          <p:spTgt spid="3">
                                            <p:txEl>
                                              <p:pRg st="4" end="4"/>
                                            </p:txEl>
                                          </p:spTgt>
                                        </p:tgtEl>
                                      </p:cBhvr>
                                    </p:animEffect>
                                    <p:anim calcmode="lin" valueType="num">
                                      <p:cBhvr>
                                        <p:cTn id="1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D91FDF4-4E34-4741-8A63-03C83B4DCEAF}"/>
              </a:ext>
            </a:extLst>
          </p:cNvPr>
          <p:cNvSpPr>
            <a:spLocks noGrp="1"/>
          </p:cNvSpPr>
          <p:nvPr>
            <p:ph type="title"/>
          </p:nvPr>
        </p:nvSpPr>
        <p:spPr/>
        <p:txBody>
          <a:bodyPr>
            <a:noAutofit/>
          </a:bodyPr>
          <a:lstStyle/>
          <a:p>
            <a:r>
              <a:rPr lang="es-CO" sz="3200" b="1" dirty="0"/>
              <a:t>En el año 96 d. C , cuando San Juan recibió la revelación del Ap. Escribió, mirando hacia el futuro. </a:t>
            </a:r>
          </a:p>
        </p:txBody>
      </p:sp>
      <p:sp>
        <p:nvSpPr>
          <p:cNvPr id="3" name="Marcador de contenido 2">
            <a:extLst>
              <a:ext uri="{FF2B5EF4-FFF2-40B4-BE49-F238E27FC236}">
                <a16:creationId xmlns:a16="http://schemas.microsoft.com/office/drawing/2014/main" id="{D07CBC43-23C6-4B26-A04C-1AA61F5CA989}"/>
              </a:ext>
            </a:extLst>
          </p:cNvPr>
          <p:cNvSpPr>
            <a:spLocks noGrp="1"/>
          </p:cNvSpPr>
          <p:nvPr>
            <p:ph idx="1"/>
          </p:nvPr>
        </p:nvSpPr>
        <p:spPr>
          <a:xfrm>
            <a:off x="838200" y="1690688"/>
            <a:ext cx="10515600" cy="4916589"/>
          </a:xfrm>
          <a:effectLst>
            <a:glow rad="101600">
              <a:srgbClr val="C00000">
                <a:alpha val="60000"/>
              </a:srgbClr>
            </a:glow>
          </a:effectLst>
        </p:spPr>
        <p:style>
          <a:lnRef idx="2">
            <a:schemeClr val="accent2"/>
          </a:lnRef>
          <a:fillRef idx="1">
            <a:schemeClr val="lt1"/>
          </a:fillRef>
          <a:effectRef idx="0">
            <a:schemeClr val="accent2"/>
          </a:effectRef>
          <a:fontRef idx="minor">
            <a:schemeClr val="dk1"/>
          </a:fontRef>
        </p:style>
        <p:txBody>
          <a:bodyPr>
            <a:normAutofit/>
          </a:bodyPr>
          <a:lstStyle/>
          <a:p>
            <a:pPr marL="0" indent="0">
              <a:buNone/>
            </a:pPr>
            <a:r>
              <a:rPr lang="es-CO" dirty="0"/>
              <a:t>“</a:t>
            </a:r>
            <a:r>
              <a:rPr lang="es-CO" i="1" dirty="0"/>
              <a:t>Y el dragón fué airado contra la mujer, y se fué a hacer guerra contra los otros de la simiente de ella, </a:t>
            </a:r>
            <a:r>
              <a:rPr lang="es-CO" b="1" i="1" u="sng" dirty="0"/>
              <a:t>los cuales guardan los mandamientos de </a:t>
            </a:r>
            <a:r>
              <a:rPr lang="es-CO" i="1" u="sng" dirty="0"/>
              <a:t>Dios</a:t>
            </a:r>
            <a:r>
              <a:rPr lang="es-CO" i="1" dirty="0"/>
              <a:t>, y tienen el testimonio de Jesu Cristo</a:t>
            </a:r>
            <a:r>
              <a:rPr lang="es-CO" dirty="0"/>
              <a:t>”. </a:t>
            </a:r>
            <a:r>
              <a:rPr lang="es-CO" dirty="0">
                <a:solidFill>
                  <a:srgbClr val="FF0000"/>
                </a:solidFill>
              </a:rPr>
              <a:t>(Ap.12.17).  </a:t>
            </a:r>
            <a:r>
              <a:rPr lang="es-CO" dirty="0"/>
              <a:t>“</a:t>
            </a:r>
            <a:r>
              <a:rPr lang="es-CO" i="1" dirty="0"/>
              <a:t>Aquí está la paciencia de los </a:t>
            </a:r>
            <a:r>
              <a:rPr lang="es-CO" b="1" i="1" u="sng" dirty="0"/>
              <a:t>santos</a:t>
            </a:r>
            <a:r>
              <a:rPr lang="es-CO" i="1" dirty="0"/>
              <a:t>: </a:t>
            </a:r>
            <a:r>
              <a:rPr lang="es-CO" b="1" i="1" u="sng" dirty="0"/>
              <a:t>aquí están los que guardan los mandamientos de Dios</a:t>
            </a:r>
            <a:r>
              <a:rPr lang="es-CO" i="1" dirty="0"/>
              <a:t>, y la fé de Jesús</a:t>
            </a:r>
            <a:r>
              <a:rPr lang="es-CO" dirty="0"/>
              <a:t>. </a:t>
            </a:r>
            <a:r>
              <a:rPr lang="es-CO" dirty="0">
                <a:solidFill>
                  <a:srgbClr val="FF0000"/>
                </a:solidFill>
              </a:rPr>
              <a:t>(Ap.14:12). </a:t>
            </a:r>
            <a:r>
              <a:rPr lang="es-CO" b="1" i="1" dirty="0"/>
              <a:t>Esto es para los últimos días, poco antes de la 2VC.</a:t>
            </a:r>
          </a:p>
          <a:p>
            <a:r>
              <a:rPr lang="es-CO" dirty="0"/>
              <a:t> “</a:t>
            </a:r>
            <a:r>
              <a:rPr lang="es-CO" i="1" dirty="0"/>
              <a:t>Después de estas cosas miré, y he aquí una gran compañía, la cual ninguno podía contar, de todas naciones, y linajes, y pueblos, y lenguas, que estaban delante del trono, y en la presencia del Cordero, vestidos de luengas ropas blancas, y palmas en sus manos; 10 Y clamaban a alta voz, diciendo: La salvación a nuestro Dios que está sentado sobre el trono, y al Cordero</a:t>
            </a:r>
            <a:r>
              <a:rPr lang="es-CO" dirty="0"/>
              <a:t>. </a:t>
            </a:r>
            <a:r>
              <a:rPr lang="es-CO" dirty="0">
                <a:solidFill>
                  <a:srgbClr val="FF0000"/>
                </a:solidFill>
              </a:rPr>
              <a:t>(Ap.7:9,10).</a:t>
            </a:r>
          </a:p>
        </p:txBody>
      </p:sp>
    </p:spTree>
    <p:extLst>
      <p:ext uri="{BB962C8B-B14F-4D97-AF65-F5344CB8AC3E}">
        <p14:creationId xmlns:p14="http://schemas.microsoft.com/office/powerpoint/2010/main" val="3517437750"/>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06A7D320-5328-40DD-8B9D-A2C025067398}"/>
              </a:ext>
            </a:extLst>
          </p:cNvPr>
          <p:cNvSpPr>
            <a:spLocks noGrp="1"/>
          </p:cNvSpPr>
          <p:nvPr>
            <p:ph idx="1"/>
          </p:nvPr>
        </p:nvSpPr>
        <p:spPr>
          <a:xfrm>
            <a:off x="838200" y="434714"/>
            <a:ext cx="10515600" cy="6130977"/>
          </a:xfrm>
          <a:effectLst>
            <a:glow rad="101600">
              <a:srgbClr val="FF0000">
                <a:alpha val="60000"/>
              </a:srgbClr>
            </a:glow>
          </a:effectLst>
        </p:spPr>
        <p:style>
          <a:lnRef idx="2">
            <a:schemeClr val="accent2"/>
          </a:lnRef>
          <a:fillRef idx="1">
            <a:schemeClr val="lt1"/>
          </a:fillRef>
          <a:effectRef idx="0">
            <a:schemeClr val="accent2"/>
          </a:effectRef>
          <a:fontRef idx="minor">
            <a:schemeClr val="dk1"/>
          </a:fontRef>
        </p:style>
        <p:txBody>
          <a:bodyPr>
            <a:normAutofit lnSpcReduction="10000"/>
          </a:bodyPr>
          <a:lstStyle/>
          <a:p>
            <a:r>
              <a:rPr lang="es-CO" dirty="0"/>
              <a:t>El apóstol Pablo escribió en el año 51 d. C, mirando hacia el futuro en </a:t>
            </a:r>
            <a:r>
              <a:rPr lang="es-CO" dirty="0">
                <a:solidFill>
                  <a:srgbClr val="FF0000"/>
                </a:solidFill>
              </a:rPr>
              <a:t>1 Tes.4:16,17</a:t>
            </a:r>
            <a:r>
              <a:rPr lang="es-CO" dirty="0"/>
              <a:t>. “</a:t>
            </a:r>
            <a:r>
              <a:rPr lang="es-CO" i="1" dirty="0"/>
              <a:t>Porque el mismo Señor con algazara, con voz de arcángel, y con trompeta de Dios, descenderá del cielo, y los muertos en Cristo resucitarán los primeros. 17 Luego nosotros, los que vivimos, los que quedamos, juntamente con ellos seremos arrebatados en las nubes a recibir al Señor en el aire; y así estaremos siempre con el Seños</a:t>
            </a:r>
            <a:r>
              <a:rPr lang="es-CO" dirty="0"/>
              <a:t>”. </a:t>
            </a:r>
          </a:p>
          <a:p>
            <a:pPr marL="0" indent="0">
              <a:buNone/>
            </a:pPr>
            <a:r>
              <a:rPr lang="es-CO" dirty="0"/>
              <a:t>Nota: Esta “gran compañía”, que menciona Juan en Ap. y los que habían muerto en Jesús, y resucitan, son los santos que murieron desde Aél en adelante, hasta el último de los santos muertos, y los que serán transformados, cuando Cristo regrese por segunda ves, que menciona Pablo, todos sin excepción, han guardado los Mandamientos de Dios, porque </a:t>
            </a:r>
            <a:r>
              <a:rPr lang="es-CO" dirty="0">
                <a:solidFill>
                  <a:srgbClr val="FF0000"/>
                </a:solidFill>
              </a:rPr>
              <a:t>Ap.21:27 </a:t>
            </a:r>
            <a:r>
              <a:rPr lang="es-CO" dirty="0"/>
              <a:t>dice: “</a:t>
            </a:r>
            <a:r>
              <a:rPr lang="es-CO" i="1" dirty="0"/>
              <a:t>No entrará en ella ninguna cosa sucia, o que hace abominación y mentira</a:t>
            </a:r>
            <a:r>
              <a:rPr lang="es-CO" dirty="0"/>
              <a:t>”, y la violación de los Mandamientos es lo que ensucia el carácter, como le sucedió a Adán y Eva en el Paraíso, por eso ascienden con Cristo a recibir el reino preparado para ellos desde la fundación del mundo. </a:t>
            </a:r>
            <a:r>
              <a:rPr lang="es-CO" dirty="0">
                <a:solidFill>
                  <a:srgbClr val="FF0000"/>
                </a:solidFill>
              </a:rPr>
              <a:t>(ver Mat.25:34). </a:t>
            </a:r>
          </a:p>
          <a:p>
            <a:endParaRPr lang="es-CO" dirty="0"/>
          </a:p>
        </p:txBody>
      </p:sp>
    </p:spTree>
    <p:extLst>
      <p:ext uri="{BB962C8B-B14F-4D97-AF65-F5344CB8AC3E}">
        <p14:creationId xmlns:p14="http://schemas.microsoft.com/office/powerpoint/2010/main" val="41627493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circle(in)">
                                      <p:cBhvr>
                                        <p:cTn id="7"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81EF1707-FE77-4FEA-8CE0-A62F993D879A}"/>
              </a:ext>
            </a:extLst>
          </p:cNvPr>
          <p:cNvSpPr>
            <a:spLocks noGrp="1"/>
          </p:cNvSpPr>
          <p:nvPr>
            <p:ph idx="1"/>
          </p:nvPr>
        </p:nvSpPr>
        <p:spPr>
          <a:xfrm>
            <a:off x="838200" y="314792"/>
            <a:ext cx="10884108" cy="6265889"/>
          </a:xfr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a:normAutofit lnSpcReduction="10000"/>
          </a:bodyPr>
          <a:lstStyle/>
          <a:p>
            <a:pPr marL="457200" lvl="1" indent="0">
              <a:buNone/>
            </a:pPr>
            <a:r>
              <a:rPr lang="es-CO" sz="2800" dirty="0"/>
              <a:t>De esta forma, A través de la Pablara de Dios, hemos comprobado que lo que dicen algunos “cristianos” que no se puede guardar la Ley de Dios, La Biblia nos ha comprobado que si se puede, aún en medio del conflicto. </a:t>
            </a:r>
          </a:p>
          <a:p>
            <a:pPr marL="0" indent="0">
              <a:buNone/>
            </a:pPr>
            <a:r>
              <a:rPr lang="es-CO" sz="3200" dirty="0"/>
              <a:t>Y no solamente eso. Cuando termine Dios con este mundo de pecado con el fuego purificador, y extermine todo lo que este contaminado con el pecado, </a:t>
            </a:r>
            <a:r>
              <a:rPr lang="es-CO" sz="3200" dirty="0">
                <a:solidFill>
                  <a:srgbClr val="FF0000"/>
                </a:solidFill>
              </a:rPr>
              <a:t>Ap.21.5</a:t>
            </a:r>
            <a:r>
              <a:rPr lang="es-CO" sz="3200" dirty="0"/>
              <a:t>, he </a:t>
            </a:r>
            <a:r>
              <a:rPr lang="es-CO" sz="3200" dirty="0">
                <a:solidFill>
                  <a:srgbClr val="FF0000"/>
                </a:solidFill>
              </a:rPr>
              <a:t>Isaías 66:22,23,</a:t>
            </a:r>
            <a:r>
              <a:rPr lang="es-CO" sz="3200" dirty="0"/>
              <a:t> dice:</a:t>
            </a:r>
          </a:p>
          <a:p>
            <a:endParaRPr lang="es-CO" sz="3200" dirty="0"/>
          </a:p>
          <a:p>
            <a:pPr marL="457200" lvl="1" indent="0">
              <a:buNone/>
            </a:pPr>
            <a:r>
              <a:rPr lang="es-CO" sz="2800" dirty="0"/>
              <a:t>“</a:t>
            </a:r>
            <a:r>
              <a:rPr lang="es-CO" sz="2800" i="1" dirty="0"/>
              <a:t>Y el que estaba sentado en el trono dijo: He aquí, </a:t>
            </a:r>
            <a:r>
              <a:rPr lang="es-CO" sz="2800" i="1" u="sng" dirty="0"/>
              <a:t>yo hago nuevas todas las cosas</a:t>
            </a:r>
            <a:r>
              <a:rPr lang="es-CO" sz="2800" i="1" dirty="0"/>
              <a:t>. Y me dijo: Escribe; </a:t>
            </a:r>
            <a:r>
              <a:rPr lang="es-CO" sz="2800" b="1" i="1" u="sng" dirty="0"/>
              <a:t>porque estas palabras son fieles y verdaderas</a:t>
            </a:r>
            <a:r>
              <a:rPr lang="es-CO" sz="2800" dirty="0"/>
              <a:t>”. “</a:t>
            </a:r>
            <a:r>
              <a:rPr lang="es-CO" sz="2800" i="1" dirty="0"/>
              <a:t>Porque como los cielos nuevos, y la tierra nueva que yo hago, permanecen delante de mí, dice Jehová, así permanecerá vuestra simiente y vuestro nombre. 23 Y será que de mes en mes, y de </a:t>
            </a:r>
            <a:r>
              <a:rPr lang="es-CO" sz="2800" b="1" i="1" u="sng" dirty="0"/>
              <a:t>sábado en sábado vendrá toda carne a adorar delante de mí</a:t>
            </a:r>
            <a:r>
              <a:rPr lang="es-CO" sz="2800" i="1" dirty="0"/>
              <a:t>, dijo Jehová</a:t>
            </a:r>
            <a:r>
              <a:rPr lang="es-CO" sz="2800" dirty="0"/>
              <a:t>”. </a:t>
            </a:r>
          </a:p>
          <a:p>
            <a:pPr marL="0" indent="0">
              <a:buNone/>
            </a:pPr>
            <a:r>
              <a:rPr lang="es-CO" sz="3200" dirty="0"/>
              <a:t>Note que Dios estampa su firma: “dijo Jehová”. </a:t>
            </a:r>
          </a:p>
          <a:p>
            <a:endParaRPr lang="es-CO" dirty="0"/>
          </a:p>
        </p:txBody>
      </p:sp>
    </p:spTree>
    <p:extLst>
      <p:ext uri="{BB962C8B-B14F-4D97-AF65-F5344CB8AC3E}">
        <p14:creationId xmlns:p14="http://schemas.microsoft.com/office/powerpoint/2010/main" val="1864281183"/>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barn(inVertical)">
                                      <p:cBhvr>
                                        <p:cTn id="7" dur="500"/>
                                        <p:tgtEl>
                                          <p:spTgt spid="3">
                                            <p:txEl>
                                              <p:pRg st="3" end="3"/>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barn(inVertical)">
                                      <p:cBhvr>
                                        <p:cTn id="1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C9AA0EE7-107D-4A4A-999E-9C2D03A6EDD9}"/>
              </a:ext>
            </a:extLst>
          </p:cNvPr>
          <p:cNvSpPr>
            <a:spLocks noGrp="1"/>
          </p:cNvSpPr>
          <p:nvPr>
            <p:ph idx="1"/>
          </p:nvPr>
        </p:nvSpPr>
        <p:spPr>
          <a:xfrm>
            <a:off x="838200" y="194873"/>
            <a:ext cx="11019020" cy="6490740"/>
          </a:xfrm>
          <a:effectLst>
            <a:glow rad="228600">
              <a:schemeClr val="accent1">
                <a:satMod val="175000"/>
                <a:alpha val="40000"/>
              </a:schemeClr>
            </a:glow>
          </a:effectLst>
        </p:spPr>
        <p:style>
          <a:lnRef idx="2">
            <a:schemeClr val="accent6"/>
          </a:lnRef>
          <a:fillRef idx="1">
            <a:schemeClr val="lt1"/>
          </a:fillRef>
          <a:effectRef idx="0">
            <a:schemeClr val="accent6"/>
          </a:effectRef>
          <a:fontRef idx="minor">
            <a:schemeClr val="dk1"/>
          </a:fontRef>
        </p:style>
        <p:txBody>
          <a:bodyPr>
            <a:normAutofit/>
          </a:bodyPr>
          <a:lstStyle/>
          <a:p>
            <a:pPr marL="0" indent="0">
              <a:buNone/>
            </a:pPr>
            <a:r>
              <a:rPr lang="es-CO" dirty="0"/>
              <a:t>Otro punto que podemos resaltar aquí, es que cuando Dios haga nuevas todas las cosas, repitiéndose la creación de </a:t>
            </a:r>
            <a:r>
              <a:rPr lang="es-CO" dirty="0">
                <a:solidFill>
                  <a:srgbClr val="FF0000"/>
                </a:solidFill>
              </a:rPr>
              <a:t>Gen.1 - 2:1-3: </a:t>
            </a:r>
            <a:r>
              <a:rPr lang="es-CO" dirty="0"/>
              <a:t>incluyendo la creación del sábado, como día de adoración, y por ende, como día de reposo. Se cumple exactamente lo dicho por Dios repetidas veces.</a:t>
            </a:r>
          </a:p>
          <a:p>
            <a:endParaRPr lang="es-CO" dirty="0">
              <a:solidFill>
                <a:srgbClr val="FF0000"/>
              </a:solidFill>
            </a:endParaRPr>
          </a:p>
          <a:p>
            <a:pPr marL="457200" lvl="1" indent="0">
              <a:buNone/>
            </a:pPr>
            <a:r>
              <a:rPr lang="es-CO" dirty="0">
                <a:solidFill>
                  <a:srgbClr val="FF0000"/>
                </a:solidFill>
              </a:rPr>
              <a:t>Sal.89:34. </a:t>
            </a:r>
            <a:r>
              <a:rPr lang="es-CO" dirty="0"/>
              <a:t>“</a:t>
            </a:r>
            <a:r>
              <a:rPr lang="es-CO" i="1" dirty="0"/>
              <a:t>No profanaré mi pacto, ni cambiaré lo que ha salido de mis labios</a:t>
            </a:r>
            <a:r>
              <a:rPr lang="es-CO" dirty="0"/>
              <a:t>”.</a:t>
            </a:r>
          </a:p>
          <a:p>
            <a:pPr marL="457200" lvl="1" indent="0">
              <a:buNone/>
            </a:pPr>
            <a:r>
              <a:rPr lang="es-CO" dirty="0">
                <a:solidFill>
                  <a:srgbClr val="FF0000"/>
                </a:solidFill>
              </a:rPr>
              <a:t>1Cro.17:27</a:t>
            </a:r>
            <a:r>
              <a:rPr lang="es-CO" dirty="0"/>
              <a:t>. “</a:t>
            </a:r>
            <a:r>
              <a:rPr lang="es-CO" i="1" dirty="0"/>
              <a:t>Porque lo que tu bendices, oh Señor, queda bendito para siempre</a:t>
            </a:r>
            <a:r>
              <a:rPr lang="es-CO" dirty="0"/>
              <a:t>”</a:t>
            </a:r>
          </a:p>
          <a:p>
            <a:pPr marL="457200" lvl="1" indent="0">
              <a:buNone/>
            </a:pPr>
            <a:r>
              <a:rPr lang="es-CO" dirty="0">
                <a:solidFill>
                  <a:srgbClr val="FF0000"/>
                </a:solidFill>
              </a:rPr>
              <a:t>Mat.5:17-20</a:t>
            </a:r>
            <a:r>
              <a:rPr lang="es-CO" dirty="0"/>
              <a:t>. “</a:t>
            </a:r>
            <a:r>
              <a:rPr lang="es-CO" i="1" dirty="0"/>
              <a:t>No penséis que he venido para abrogar la Ley o los Profetas. No he venido para abrogar, sino para cumplir. 18 De cierto os digo que hasta que pasen el cielo y la tierra, ni siquiera una jota ni una tilde pasará de la ley hasta que todo haya sido cumplido. 19 "Por lo tanto, cualquiera que quebranta el más pequeño de estos mandamientos y así enseña a los hombres, será considerado el más pequeño en el reino de los cielos. Pero cualquiera que los cumple y los enseña, éste será considerado grande en el reino de los cielos. 20 Porque os digo que a menos que vuestra justicia sea mayor que la de los escribas y de los fariseos, </a:t>
            </a:r>
            <a:r>
              <a:rPr lang="es-CO" i="1" u="sng" dirty="0"/>
              <a:t>jamás entraréis en el reino de los cielos</a:t>
            </a:r>
            <a:r>
              <a:rPr lang="es-CO" dirty="0"/>
              <a:t>”. </a:t>
            </a:r>
            <a:r>
              <a:rPr lang="es-CO" dirty="0">
                <a:solidFill>
                  <a:srgbClr val="FF0000"/>
                </a:solidFill>
              </a:rPr>
              <a:t>(Ver también Números 23:19).</a:t>
            </a:r>
          </a:p>
          <a:p>
            <a:pPr marL="457200" lvl="1" indent="0">
              <a:buNone/>
            </a:pPr>
            <a:endParaRPr lang="es-CO" dirty="0"/>
          </a:p>
        </p:txBody>
      </p:sp>
    </p:spTree>
    <p:extLst>
      <p:ext uri="{BB962C8B-B14F-4D97-AF65-F5344CB8AC3E}">
        <p14:creationId xmlns:p14="http://schemas.microsoft.com/office/powerpoint/2010/main" val="658402741"/>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barn(inVertical)">
                                      <p:cBhvr>
                                        <p:cTn id="10" dur="500"/>
                                        <p:tgtEl>
                                          <p:spTgt spid="3">
                                            <p:txEl>
                                              <p:pRg st="3" end="3"/>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barn(inVertical)">
                                      <p:cBhvr>
                                        <p:cTn id="13"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EB5673E6-E672-4834-9073-33C4B2F28352}"/>
              </a:ext>
            </a:extLst>
          </p:cNvPr>
          <p:cNvSpPr>
            <a:spLocks noGrp="1"/>
          </p:cNvSpPr>
          <p:nvPr>
            <p:ph idx="1"/>
          </p:nvPr>
        </p:nvSpPr>
        <p:spPr>
          <a:xfrm>
            <a:off x="838200" y="239844"/>
            <a:ext cx="10515600" cy="6355828"/>
          </a:xfrm>
          <a:effectLst>
            <a:glow rad="228600">
              <a:schemeClr val="accent2">
                <a:satMod val="175000"/>
                <a:alpha val="40000"/>
              </a:schemeClr>
            </a:glow>
          </a:effectLst>
        </p:spPr>
        <p:style>
          <a:lnRef idx="2">
            <a:schemeClr val="accent2"/>
          </a:lnRef>
          <a:fillRef idx="1">
            <a:schemeClr val="lt1"/>
          </a:fillRef>
          <a:effectRef idx="0">
            <a:schemeClr val="accent2"/>
          </a:effectRef>
          <a:fontRef idx="minor">
            <a:schemeClr val="dk1"/>
          </a:fontRef>
        </p:style>
        <p:txBody>
          <a:bodyPr>
            <a:normAutofit fontScale="92500" lnSpcReduction="20000"/>
          </a:bodyPr>
          <a:lstStyle/>
          <a:p>
            <a:pPr marL="0" indent="0">
              <a:buNone/>
            </a:pPr>
            <a:r>
              <a:rPr lang="es-CO" dirty="0"/>
              <a:t>Por tanto: Alabado y Glorificado sea el Nombre de Dios, porque lo que no podíamos hacer por nosotros mismos, Dios Padre lo hiso posible a través de Cristo y del Espíritu Santo. “</a:t>
            </a:r>
            <a:r>
              <a:rPr lang="es-CO" i="1" dirty="0"/>
              <a:t>Porque Dios no quiere que nadie se pierda</a:t>
            </a:r>
            <a:r>
              <a:rPr lang="es-CO" dirty="0"/>
              <a:t>” </a:t>
            </a:r>
            <a:r>
              <a:rPr lang="es-CO" dirty="0">
                <a:solidFill>
                  <a:srgbClr val="FF0000"/>
                </a:solidFill>
              </a:rPr>
              <a:t>(Ver 2Pe.3:19).</a:t>
            </a:r>
          </a:p>
          <a:p>
            <a:pPr marL="457200" lvl="1" indent="0">
              <a:buNone/>
            </a:pPr>
            <a:endParaRPr lang="es-CO" sz="2800" dirty="0"/>
          </a:p>
          <a:p>
            <a:pPr marL="457200" lvl="1" indent="0">
              <a:buNone/>
            </a:pPr>
            <a:r>
              <a:rPr lang="es-CO" sz="2800" dirty="0"/>
              <a:t>Todo pecado que nosotros habíamos cometido, por grabe que hubiera sido, cuando aceptamos a Cristo, como nuestro Salvador, confesándole nuestro pecado, Él lo recibe y muere en nuestro lugar, y ahora nos entrega una hoja en blanco, limpia, como si nunca hubiésemos pecado. Esto es SALVACIÓN POR GRACIA. </a:t>
            </a:r>
          </a:p>
          <a:p>
            <a:pPr marL="457200" lvl="1" indent="0">
              <a:buNone/>
            </a:pPr>
            <a:r>
              <a:rPr lang="es-CO" sz="2800" dirty="0"/>
              <a:t>Y el Espíritu Santo, nos da poder para </a:t>
            </a:r>
            <a:r>
              <a:rPr lang="es-CO" sz="2800" u="sng" dirty="0"/>
              <a:t>no</a:t>
            </a:r>
            <a:r>
              <a:rPr lang="es-CO" sz="2800" dirty="0"/>
              <a:t> desobedecer más la Santa Ley de Dios. Como lo dice </a:t>
            </a:r>
            <a:r>
              <a:rPr lang="es-CO" sz="2800" dirty="0">
                <a:solidFill>
                  <a:srgbClr val="FF0000"/>
                </a:solidFill>
              </a:rPr>
              <a:t>1 Juan 3: 9.</a:t>
            </a:r>
            <a:r>
              <a:rPr lang="es-CO" sz="2800" dirty="0"/>
              <a:t> “</a:t>
            </a:r>
            <a:r>
              <a:rPr lang="es-CO" sz="2800" i="1" dirty="0"/>
              <a:t>Cualquiera que es nacido de Dios, no hace pecado, porque su simiente- Cristo Jesús, y el Espíritu Santo- está en él; y no puede pecar, porque es nacido de Dios</a:t>
            </a:r>
            <a:r>
              <a:rPr lang="es-CO" sz="2800" dirty="0"/>
              <a:t>”. </a:t>
            </a:r>
            <a:r>
              <a:rPr lang="es-CO" sz="2800" dirty="0">
                <a:solidFill>
                  <a:srgbClr val="FF0000"/>
                </a:solidFill>
              </a:rPr>
              <a:t>(Ver 1 Juan 2:1).</a:t>
            </a:r>
            <a:endParaRPr lang="es-CO" sz="2800" dirty="0"/>
          </a:p>
          <a:p>
            <a:pPr marL="0" indent="0">
              <a:buNone/>
            </a:pPr>
            <a:endParaRPr lang="es-CO" dirty="0"/>
          </a:p>
          <a:p>
            <a:pPr marL="0" indent="0">
              <a:buNone/>
            </a:pPr>
            <a:r>
              <a:rPr lang="es-CO" dirty="0"/>
              <a:t>Y cuando Cristo regrese por segunda ves, nos llevará con los redimidos de todos los siglos, y podremos tener acceso al Árbol de la Vida, y entrar por las puertas de la Santa Ciudad de Jerusalén. Y no solamente eso, sino participar del culto de adoración cada sábado en el reino de los cielos. Amen. Y Amen.</a:t>
            </a:r>
          </a:p>
        </p:txBody>
      </p:sp>
    </p:spTree>
    <p:extLst>
      <p:ext uri="{BB962C8B-B14F-4D97-AF65-F5344CB8AC3E}">
        <p14:creationId xmlns:p14="http://schemas.microsoft.com/office/powerpoint/2010/main" val="229862925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barn(inVertical)">
                                      <p:cBhvr>
                                        <p:cTn id="7" dur="500"/>
                                        <p:tgtEl>
                                          <p:spTgt spid="3">
                                            <p:txEl>
                                              <p:pRg st="3" end="3"/>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barn(inVertical)">
                                      <p:cBhvr>
                                        <p:cTn id="10"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FDA1F66-52B9-4BF3-8E71-026F8CDFB0BE}"/>
              </a:ext>
            </a:extLst>
          </p:cNvPr>
          <p:cNvSpPr>
            <a:spLocks noGrp="1"/>
          </p:cNvSpPr>
          <p:nvPr>
            <p:ph type="title"/>
          </p:nvPr>
        </p:nvSpPr>
        <p:spPr>
          <a:xfrm>
            <a:off x="838200" y="365126"/>
            <a:ext cx="10515600" cy="1013970"/>
          </a:xfr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a:normAutofit/>
          </a:bodyPr>
          <a:lstStyle/>
          <a:p>
            <a:r>
              <a:rPr lang="es-CO" sz="6000" b="1" i="1" dirty="0"/>
              <a:t>Conclusión</a:t>
            </a:r>
          </a:p>
        </p:txBody>
      </p:sp>
      <p:sp>
        <p:nvSpPr>
          <p:cNvPr id="3" name="Marcador de contenido 2">
            <a:extLst>
              <a:ext uri="{FF2B5EF4-FFF2-40B4-BE49-F238E27FC236}">
                <a16:creationId xmlns:a16="http://schemas.microsoft.com/office/drawing/2014/main" id="{4D7E0166-E38E-4FFC-A1CE-A767A9848A30}"/>
              </a:ext>
            </a:extLst>
          </p:cNvPr>
          <p:cNvSpPr>
            <a:spLocks noGrp="1"/>
          </p:cNvSpPr>
          <p:nvPr>
            <p:ph idx="1"/>
          </p:nvPr>
        </p:nvSpPr>
        <p:spPr>
          <a:xfrm>
            <a:off x="838200" y="1603948"/>
            <a:ext cx="10515600" cy="4991723"/>
          </a:xfrm>
          <a:effectLst>
            <a:glow rad="101600">
              <a:srgbClr val="C00000">
                <a:alpha val="60000"/>
              </a:srgbClr>
            </a:glow>
          </a:effectLst>
        </p:spPr>
        <p:style>
          <a:lnRef idx="2">
            <a:schemeClr val="accent2"/>
          </a:lnRef>
          <a:fillRef idx="1">
            <a:schemeClr val="lt1"/>
          </a:fillRef>
          <a:effectRef idx="0">
            <a:schemeClr val="accent2"/>
          </a:effectRef>
          <a:fontRef idx="minor">
            <a:schemeClr val="dk1"/>
          </a:fontRef>
        </p:style>
        <p:txBody>
          <a:bodyPr>
            <a:normAutofit fontScale="92500" lnSpcReduction="20000"/>
          </a:bodyPr>
          <a:lstStyle/>
          <a:p>
            <a:pPr marL="0" indent="0">
              <a:buNone/>
            </a:pPr>
            <a:r>
              <a:rPr lang="es-CO" sz="3500" b="1" dirty="0"/>
              <a:t>¿Quieres vivir bajo la gracia, y no bajo la Leí?</a:t>
            </a:r>
          </a:p>
          <a:p>
            <a:pPr marL="0" indent="0">
              <a:buNone/>
            </a:pPr>
            <a:r>
              <a:rPr lang="es-CO" dirty="0"/>
              <a:t>¡Guarda sus Mandamientos! </a:t>
            </a:r>
            <a:r>
              <a:rPr lang="es-CO" dirty="0">
                <a:solidFill>
                  <a:srgbClr val="FF0000"/>
                </a:solidFill>
              </a:rPr>
              <a:t>(Ex.20:3-17). </a:t>
            </a:r>
            <a:r>
              <a:rPr lang="es-CO" dirty="0">
                <a:solidFill>
                  <a:schemeClr val="tx1"/>
                </a:solidFill>
              </a:rPr>
              <a:t>Vivir bajo la gracia, es vivir haciendo la voluntad de Dios, cumpliendo sus mandamientos.</a:t>
            </a:r>
          </a:p>
          <a:p>
            <a:pPr marL="0" indent="0">
              <a:buNone/>
            </a:pPr>
            <a:endParaRPr lang="es-CO" dirty="0">
              <a:solidFill>
                <a:schemeClr val="tx1"/>
              </a:solidFill>
            </a:endParaRPr>
          </a:p>
          <a:p>
            <a:pPr marL="0" indent="0">
              <a:buNone/>
            </a:pPr>
            <a:r>
              <a:rPr lang="es-CO" sz="3500" b="1" dirty="0"/>
              <a:t>¿Conocemos a Dios?</a:t>
            </a:r>
          </a:p>
          <a:p>
            <a:pPr marL="0" indent="0">
              <a:buNone/>
            </a:pPr>
            <a:r>
              <a:rPr lang="es-CO" dirty="0">
                <a:solidFill>
                  <a:srgbClr val="FF0000"/>
                </a:solidFill>
              </a:rPr>
              <a:t>1Juan 2:3. </a:t>
            </a:r>
            <a:r>
              <a:rPr lang="es-CO" i="1" dirty="0"/>
              <a:t>“En esto sabemos que nosotros le hemos conocido: en que guardamos sus mandamientos”.</a:t>
            </a:r>
          </a:p>
          <a:p>
            <a:pPr marL="0" indent="0">
              <a:buNone/>
            </a:pPr>
            <a:endParaRPr lang="es-CO" dirty="0"/>
          </a:p>
          <a:p>
            <a:pPr marL="0" indent="0">
              <a:buNone/>
            </a:pPr>
            <a:r>
              <a:rPr lang="es-CO" sz="3500" b="1" dirty="0"/>
              <a:t>¿En verdad, amas tu a Dios?</a:t>
            </a:r>
          </a:p>
          <a:p>
            <a:pPr marL="0" indent="0">
              <a:buNone/>
            </a:pPr>
            <a:r>
              <a:rPr lang="es-CO" dirty="0"/>
              <a:t>Dios dijo: </a:t>
            </a:r>
            <a:r>
              <a:rPr lang="es-CO" dirty="0">
                <a:solidFill>
                  <a:srgbClr val="FF0000"/>
                </a:solidFill>
              </a:rPr>
              <a:t>Juan 14:15</a:t>
            </a:r>
            <a:r>
              <a:rPr lang="es-CO" dirty="0"/>
              <a:t>. “</a:t>
            </a:r>
            <a:r>
              <a:rPr lang="es-CO" i="1" dirty="0"/>
              <a:t>Si me amáis, guardaréis mis mandamientos</a:t>
            </a:r>
            <a:r>
              <a:rPr lang="es-CO" dirty="0"/>
              <a:t>”.</a:t>
            </a:r>
          </a:p>
          <a:p>
            <a:pPr marL="0" indent="0">
              <a:buNone/>
            </a:pPr>
            <a:r>
              <a:rPr lang="es-CO" dirty="0">
                <a:solidFill>
                  <a:srgbClr val="FF0000"/>
                </a:solidFill>
              </a:rPr>
              <a:t>Juan 14.21</a:t>
            </a:r>
            <a:r>
              <a:rPr lang="es-CO" dirty="0"/>
              <a:t>. “</a:t>
            </a:r>
            <a:r>
              <a:rPr lang="es-CO" i="1" dirty="0"/>
              <a:t>El que tiene mis mandamientos y los guarda, él es quien me ama. Y el que me ama será amado por mi Padre, y yo lo amaré y me manifestaré a él</a:t>
            </a:r>
            <a:r>
              <a:rPr lang="es-CO" dirty="0"/>
              <a:t>”</a:t>
            </a:r>
          </a:p>
          <a:p>
            <a:pPr marL="0" indent="0">
              <a:buNone/>
            </a:pPr>
            <a:endParaRPr lang="es-CO" dirty="0"/>
          </a:p>
        </p:txBody>
      </p:sp>
    </p:spTree>
    <p:extLst>
      <p:ext uri="{BB962C8B-B14F-4D97-AF65-F5344CB8AC3E}">
        <p14:creationId xmlns:p14="http://schemas.microsoft.com/office/powerpoint/2010/main" val="561600374"/>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A5B88774-B3A2-4D83-B115-FF9566604036}"/>
              </a:ext>
            </a:extLst>
          </p:cNvPr>
          <p:cNvSpPr>
            <a:spLocks noGrp="1"/>
          </p:cNvSpPr>
          <p:nvPr>
            <p:ph idx="1"/>
          </p:nvPr>
        </p:nvSpPr>
        <p:spPr>
          <a:xfrm>
            <a:off x="838200" y="344774"/>
            <a:ext cx="10515600" cy="6265888"/>
          </a:xfrm>
          <a:effectLst>
            <a:glow rad="101600">
              <a:srgbClr val="C00000">
                <a:alpha val="60000"/>
              </a:srgbClr>
            </a:glow>
          </a:effectLst>
        </p:spPr>
        <p:style>
          <a:lnRef idx="2">
            <a:schemeClr val="accent2"/>
          </a:lnRef>
          <a:fillRef idx="1">
            <a:schemeClr val="lt1"/>
          </a:fillRef>
          <a:effectRef idx="0">
            <a:schemeClr val="accent2"/>
          </a:effectRef>
          <a:fontRef idx="minor">
            <a:schemeClr val="dk1"/>
          </a:fontRef>
        </p:style>
        <p:txBody>
          <a:bodyPr>
            <a:normAutofit fontScale="92500" lnSpcReduction="20000"/>
          </a:bodyPr>
          <a:lstStyle/>
          <a:p>
            <a:pPr marL="0" indent="0">
              <a:buNone/>
            </a:pPr>
            <a:r>
              <a:rPr lang="es-CO" sz="3200" b="1" dirty="0"/>
              <a:t>¿Quieres ser salvo?</a:t>
            </a:r>
          </a:p>
          <a:p>
            <a:r>
              <a:rPr lang="es-CO" dirty="0"/>
              <a:t>Dios dijo </a:t>
            </a:r>
            <a:r>
              <a:rPr lang="es-CO" dirty="0">
                <a:solidFill>
                  <a:srgbClr val="FF0000"/>
                </a:solidFill>
              </a:rPr>
              <a:t>Mat.19:17</a:t>
            </a:r>
            <a:r>
              <a:rPr lang="es-CO" dirty="0"/>
              <a:t>. “..</a:t>
            </a:r>
            <a:r>
              <a:rPr lang="es-CO" i="1" dirty="0"/>
              <a:t>si quieres entrar en la vida, guarda los mandamientos. </a:t>
            </a:r>
          </a:p>
          <a:p>
            <a:r>
              <a:rPr lang="es-CO" dirty="0"/>
              <a:t>Dios dijo: </a:t>
            </a:r>
            <a:r>
              <a:rPr lang="es-CO" dirty="0">
                <a:solidFill>
                  <a:srgbClr val="FF0000"/>
                </a:solidFill>
              </a:rPr>
              <a:t>Ap.22:14</a:t>
            </a:r>
            <a:r>
              <a:rPr lang="es-CO" dirty="0"/>
              <a:t>. “</a:t>
            </a:r>
            <a:r>
              <a:rPr lang="es-CO" i="1" dirty="0"/>
              <a:t>Bienaventurados los que guardan sus mandamientos, para que tengan derecho al árbol de la vida, y que entren por las puertas en la ciudad</a:t>
            </a:r>
            <a:r>
              <a:rPr lang="es-CO" dirty="0"/>
              <a:t>”. </a:t>
            </a:r>
          </a:p>
          <a:p>
            <a:endParaRPr lang="es-CO" dirty="0"/>
          </a:p>
          <a:p>
            <a:pPr marL="0" indent="0">
              <a:buNone/>
            </a:pPr>
            <a:r>
              <a:rPr lang="es-CO" sz="3200" b="1" dirty="0"/>
              <a:t>¿Crees en la Palabra de Dios, escrita en la Biblia?</a:t>
            </a:r>
          </a:p>
          <a:p>
            <a:r>
              <a:rPr lang="es-CO" dirty="0">
                <a:solidFill>
                  <a:srgbClr val="FF0000"/>
                </a:solidFill>
              </a:rPr>
              <a:t>Juan 5.46,47</a:t>
            </a:r>
            <a:r>
              <a:rPr lang="es-CO" dirty="0"/>
              <a:t>. “</a:t>
            </a:r>
            <a:r>
              <a:rPr lang="es-CO" i="1" dirty="0"/>
              <a:t>Porque si vosotros creyeseis a Moisés, creeríais a mí; porque de mí escribió él</a:t>
            </a:r>
            <a:r>
              <a:rPr lang="es-CO" dirty="0"/>
              <a:t>”. 47 “</a:t>
            </a:r>
            <a:r>
              <a:rPr lang="es-CO" i="1" dirty="0"/>
              <a:t>Y si a sus escritos no creéis, ¿cómo creeréis a mis palabras?</a:t>
            </a:r>
            <a:r>
              <a:rPr lang="es-CO" dirty="0"/>
              <a:t>”</a:t>
            </a:r>
          </a:p>
          <a:p>
            <a:endParaRPr lang="es-CO" dirty="0"/>
          </a:p>
          <a:p>
            <a:r>
              <a:rPr lang="es-CO" dirty="0">
                <a:solidFill>
                  <a:srgbClr val="FF0000"/>
                </a:solidFill>
              </a:rPr>
              <a:t>Ex.31:18. 18.  </a:t>
            </a:r>
            <a:r>
              <a:rPr lang="es-CO" i="1" dirty="0">
                <a:solidFill>
                  <a:srgbClr val="FF0000"/>
                </a:solidFill>
              </a:rPr>
              <a:t>“</a:t>
            </a:r>
            <a:r>
              <a:rPr lang="es-CO" i="1" dirty="0"/>
              <a:t>Y dio a Moisés, cuando acabó de hablar con él en el monte de Sinaí, dos tablas del testimonio, tablas de piedra escritas con el dedo de Dios”.</a:t>
            </a:r>
          </a:p>
          <a:p>
            <a:r>
              <a:rPr lang="es-CO" dirty="0">
                <a:solidFill>
                  <a:srgbClr val="FF0000"/>
                </a:solidFill>
              </a:rPr>
              <a:t>Ap.14:7</a:t>
            </a:r>
            <a:r>
              <a:rPr lang="es-CO" dirty="0"/>
              <a:t>. “</a:t>
            </a:r>
            <a:r>
              <a:rPr lang="es-CO" i="1" dirty="0"/>
              <a:t>diciendo en alta voz: Temed a Dios, y dadle gloria; porque la hora de su juicio es venida; y adorad a aquel que ha hecho el cielo y la tierra y el mar y las fuentes de las agua</a:t>
            </a:r>
            <a:r>
              <a:rPr lang="es-CO" dirty="0"/>
              <a:t>s”. “</a:t>
            </a:r>
            <a:r>
              <a:rPr lang="es-CO" b="1" dirty="0"/>
              <a:t>haz esto, y vivirás</a:t>
            </a:r>
            <a:r>
              <a:rPr lang="es-CO" dirty="0"/>
              <a:t>”. </a:t>
            </a:r>
            <a:r>
              <a:rPr lang="es-CO" dirty="0">
                <a:solidFill>
                  <a:srgbClr val="FF0000"/>
                </a:solidFill>
              </a:rPr>
              <a:t>(Luc.10:28).</a:t>
            </a:r>
          </a:p>
          <a:p>
            <a:endParaRPr lang="es-CO" dirty="0"/>
          </a:p>
          <a:p>
            <a:endParaRPr lang="es-CO" dirty="0"/>
          </a:p>
        </p:txBody>
      </p:sp>
    </p:spTree>
    <p:extLst>
      <p:ext uri="{BB962C8B-B14F-4D97-AF65-F5344CB8AC3E}">
        <p14:creationId xmlns:p14="http://schemas.microsoft.com/office/powerpoint/2010/main" val="274185430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barn(inVertical)">
                                      <p:cBhvr>
                                        <p:cTn id="7" dur="500"/>
                                        <p:tgtEl>
                                          <p:spTgt spid="3">
                                            <p:txEl>
                                              <p:pRg st="4" end="4"/>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barn(inVertical)">
                                      <p:cBhvr>
                                        <p:cTn id="10" dur="500"/>
                                        <p:tgtEl>
                                          <p:spTgt spid="3">
                                            <p:txEl>
                                              <p:pRg st="5" end="5"/>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7" end="7"/>
                                            </p:txEl>
                                          </p:spTgt>
                                        </p:tgtEl>
                                        <p:attrNameLst>
                                          <p:attrName>style.visibility</p:attrName>
                                        </p:attrNameLst>
                                      </p:cBhvr>
                                      <p:to>
                                        <p:strVal val="visible"/>
                                      </p:to>
                                    </p:set>
                                    <p:animEffect transition="in" filter="barn(inVertical)">
                                      <p:cBhvr>
                                        <p:cTn id="13" dur="500"/>
                                        <p:tgtEl>
                                          <p:spTgt spid="3">
                                            <p:txEl>
                                              <p:pRg st="7" end="7"/>
                                            </p:txEl>
                                          </p:spTgt>
                                        </p:tgtEl>
                                      </p:cBhvr>
                                    </p:animEffect>
                                  </p:childTnLst>
                                </p:cTn>
                              </p:par>
                              <p:par>
                                <p:cTn id="14" presetID="16" presetClass="entr" presetSubtype="21" fill="hold" nodeType="withEffect">
                                  <p:stCondLst>
                                    <p:cond delay="0"/>
                                  </p:stCondLst>
                                  <p:childTnLst>
                                    <p:set>
                                      <p:cBhvr>
                                        <p:cTn id="15" dur="1" fill="hold">
                                          <p:stCondLst>
                                            <p:cond delay="0"/>
                                          </p:stCondLst>
                                        </p:cTn>
                                        <p:tgtEl>
                                          <p:spTgt spid="3">
                                            <p:txEl>
                                              <p:pRg st="8" end="8"/>
                                            </p:txEl>
                                          </p:spTgt>
                                        </p:tgtEl>
                                        <p:attrNameLst>
                                          <p:attrName>style.visibility</p:attrName>
                                        </p:attrNameLst>
                                      </p:cBhvr>
                                      <p:to>
                                        <p:strVal val="visible"/>
                                      </p:to>
                                    </p:set>
                                    <p:animEffect transition="in" filter="barn(inVertical)">
                                      <p:cBhvr>
                                        <p:cTn id="16"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238985F0-B480-4FDD-9AD9-306BF5AFD907}"/>
              </a:ext>
            </a:extLst>
          </p:cNvPr>
          <p:cNvSpPr>
            <a:spLocks noGrp="1"/>
          </p:cNvSpPr>
          <p:nvPr>
            <p:ph idx="1"/>
          </p:nvPr>
        </p:nvSpPr>
        <p:spPr>
          <a:xfrm>
            <a:off x="838200" y="250723"/>
            <a:ext cx="10515600" cy="6327058"/>
          </a:xfrm>
          <a:effectLst>
            <a:glow rad="101600">
              <a:srgbClr val="C00000">
                <a:alpha val="60000"/>
              </a:srgbClr>
            </a:glow>
          </a:effectLst>
        </p:spPr>
        <p:style>
          <a:lnRef idx="2">
            <a:schemeClr val="accent2"/>
          </a:lnRef>
          <a:fillRef idx="1">
            <a:schemeClr val="lt1"/>
          </a:fillRef>
          <a:effectRef idx="0">
            <a:schemeClr val="accent2"/>
          </a:effectRef>
          <a:fontRef idx="minor">
            <a:schemeClr val="dk1"/>
          </a:fontRef>
        </p:style>
        <p:txBody>
          <a:bodyPr>
            <a:normAutofit/>
          </a:bodyPr>
          <a:lstStyle/>
          <a:p>
            <a:r>
              <a:rPr lang="es-CO" dirty="0"/>
              <a:t>La ley acusa al transgresor; </a:t>
            </a:r>
            <a:r>
              <a:rPr lang="es-CO" u="sng" dirty="0"/>
              <a:t>pero libera al que se arrepiente y se aleja del pecado, para obedecer a Dios</a:t>
            </a:r>
            <a:r>
              <a:rPr lang="es-CO" dirty="0"/>
              <a:t>.</a:t>
            </a:r>
          </a:p>
          <a:p>
            <a:r>
              <a:rPr lang="es-CO" dirty="0"/>
              <a:t>La gracia que Dios ofrece al hombre, </a:t>
            </a:r>
            <a:r>
              <a:rPr lang="es-CO" u="sng" dirty="0"/>
              <a:t>nos enseña a vivir lejos del pecado y de todo deseo mundanal</a:t>
            </a:r>
            <a:r>
              <a:rPr lang="es-CO" dirty="0"/>
              <a:t>, para obtener salvación el día que Él se manifieste en su segunda venida.</a:t>
            </a:r>
          </a:p>
          <a:p>
            <a:pPr lvl="1"/>
            <a:endParaRPr lang="es-CO" sz="2800" dirty="0">
              <a:solidFill>
                <a:srgbClr val="FF0000"/>
              </a:solidFill>
            </a:endParaRPr>
          </a:p>
          <a:p>
            <a:pPr lvl="1"/>
            <a:r>
              <a:rPr lang="es-CO" sz="2800" dirty="0">
                <a:solidFill>
                  <a:srgbClr val="FF0000"/>
                </a:solidFill>
              </a:rPr>
              <a:t>Tito 2:11</a:t>
            </a:r>
            <a:r>
              <a:rPr lang="es-CO" sz="2800" dirty="0"/>
              <a:t>. “</a:t>
            </a:r>
            <a:r>
              <a:rPr lang="es-CO" sz="2800" i="1" dirty="0"/>
              <a:t>Porque la gracia de Dios que trae salvación, </a:t>
            </a:r>
            <a:r>
              <a:rPr lang="es-CO" sz="2800" i="1" u="sng" dirty="0"/>
              <a:t>se manifestó a todos los hombres</a:t>
            </a:r>
            <a:r>
              <a:rPr lang="es-CO" sz="2800" u="sng" dirty="0"/>
              <a:t>.</a:t>
            </a:r>
          </a:p>
          <a:p>
            <a:pPr lvl="1"/>
            <a:r>
              <a:rPr lang="es-CO" sz="2800" dirty="0">
                <a:solidFill>
                  <a:srgbClr val="FF0000"/>
                </a:solidFill>
              </a:rPr>
              <a:t>12</a:t>
            </a:r>
            <a:r>
              <a:rPr lang="es-CO" sz="2800" dirty="0"/>
              <a:t>. </a:t>
            </a:r>
            <a:r>
              <a:rPr lang="es-CO" sz="2800" i="1" dirty="0"/>
              <a:t>Enseñándonos que, </a:t>
            </a:r>
            <a:r>
              <a:rPr lang="es-CO" sz="2800" i="1" u="sng" dirty="0"/>
              <a:t>renunciando a la impiedad y a los deseos mundanos, vivamos en este siglo templada, justa, y píamente</a:t>
            </a:r>
            <a:r>
              <a:rPr lang="es-CO" sz="2800" u="sng" dirty="0"/>
              <a:t>.</a:t>
            </a:r>
          </a:p>
          <a:p>
            <a:pPr lvl="1"/>
            <a:r>
              <a:rPr lang="es-CO" sz="2800" dirty="0">
                <a:solidFill>
                  <a:srgbClr val="FF0000"/>
                </a:solidFill>
              </a:rPr>
              <a:t>13</a:t>
            </a:r>
            <a:r>
              <a:rPr lang="es-CO" sz="2800" dirty="0"/>
              <a:t>. </a:t>
            </a:r>
            <a:r>
              <a:rPr lang="es-CO" sz="2800" i="1" dirty="0"/>
              <a:t>aguardando la esperanza bienaventurada y la manifestación gloriosa de nuestro gran Dios y Salvador Jesucristo</a:t>
            </a:r>
            <a:r>
              <a:rPr lang="es-CO" sz="2800" dirty="0"/>
              <a:t>,</a:t>
            </a:r>
          </a:p>
          <a:p>
            <a:pPr lvl="1"/>
            <a:r>
              <a:rPr lang="es-CO" sz="2800" dirty="0">
                <a:solidFill>
                  <a:srgbClr val="FF0000"/>
                </a:solidFill>
              </a:rPr>
              <a:t>14.</a:t>
            </a:r>
            <a:r>
              <a:rPr lang="es-CO" sz="2800" dirty="0"/>
              <a:t> </a:t>
            </a:r>
            <a:r>
              <a:rPr lang="es-CO" sz="2800" i="1" dirty="0"/>
              <a:t>quien se dio a sí mismo por nosotros </a:t>
            </a:r>
            <a:r>
              <a:rPr lang="es-CO" sz="2800" i="1" u="sng" dirty="0"/>
              <a:t>para redimirnos de toda iniquidad y purificar para sí un pueblo propio, celoso de buenas obras</a:t>
            </a:r>
            <a:r>
              <a:rPr lang="es-CO" sz="2800" u="sng" dirty="0"/>
              <a:t>”</a:t>
            </a:r>
            <a:r>
              <a:rPr lang="es-CO" sz="2800" dirty="0"/>
              <a:t>.</a:t>
            </a:r>
          </a:p>
          <a:p>
            <a:endParaRPr lang="es-CO" dirty="0"/>
          </a:p>
          <a:p>
            <a:endParaRPr lang="es-CO" dirty="0"/>
          </a:p>
        </p:txBody>
      </p:sp>
    </p:spTree>
    <p:extLst>
      <p:ext uri="{BB962C8B-B14F-4D97-AF65-F5344CB8AC3E}">
        <p14:creationId xmlns:p14="http://schemas.microsoft.com/office/powerpoint/2010/main" val="3046185599"/>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1000"/>
                                        <p:tgtEl>
                                          <p:spTgt spid="3">
                                            <p:txEl>
                                              <p:pRg st="3" end="3"/>
                                            </p:txEl>
                                          </p:spTgt>
                                        </p:tgtEl>
                                      </p:cBhvr>
                                    </p:animEffect>
                                    <p:anim calcmode="lin" valueType="num">
                                      <p:cBhvr>
                                        <p:cTn id="8"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3" end="3"/>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1000"/>
                                        <p:tgtEl>
                                          <p:spTgt spid="3">
                                            <p:txEl>
                                              <p:pRg st="4" end="4"/>
                                            </p:txEl>
                                          </p:spTgt>
                                        </p:tgtEl>
                                      </p:cBhvr>
                                    </p:animEffect>
                                    <p:anim calcmode="lin" valueType="num">
                                      <p:cBhvr>
                                        <p:cTn id="1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4" end="4"/>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1000"/>
                                        <p:tgtEl>
                                          <p:spTgt spid="3">
                                            <p:txEl>
                                              <p:pRg st="5" end="5"/>
                                            </p:txEl>
                                          </p:spTgt>
                                        </p:tgtEl>
                                      </p:cBhvr>
                                    </p:animEffect>
                                    <p:anim calcmode="lin" valueType="num">
                                      <p:cBhvr>
                                        <p:cTn id="18"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5" end="5"/>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1000"/>
                                        <p:tgtEl>
                                          <p:spTgt spid="3">
                                            <p:txEl>
                                              <p:pRg st="6" end="6"/>
                                            </p:txEl>
                                          </p:spTgt>
                                        </p:tgtEl>
                                      </p:cBhvr>
                                    </p:animEffect>
                                    <p:anim calcmode="lin" valueType="num">
                                      <p:cBhvr>
                                        <p:cTn id="23"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17292911-ABEC-4814-A7B8-EB9AD8ECFD11}"/>
              </a:ext>
            </a:extLst>
          </p:cNvPr>
          <p:cNvSpPr>
            <a:spLocks noGrp="1"/>
          </p:cNvSpPr>
          <p:nvPr>
            <p:ph idx="1"/>
          </p:nvPr>
        </p:nvSpPr>
        <p:spPr>
          <a:xfrm>
            <a:off x="176981" y="221226"/>
            <a:ext cx="11813458" cy="6434407"/>
          </a:xfrm>
          <a:effectLst>
            <a:glow rad="101600">
              <a:srgbClr val="C00000">
                <a:alpha val="60000"/>
              </a:srgbClr>
            </a:glow>
          </a:effectLst>
        </p:spPr>
        <p:style>
          <a:lnRef idx="2">
            <a:schemeClr val="accent2"/>
          </a:lnRef>
          <a:fillRef idx="1">
            <a:schemeClr val="lt1"/>
          </a:fillRef>
          <a:effectRef idx="0">
            <a:schemeClr val="accent2"/>
          </a:effectRef>
          <a:fontRef idx="minor">
            <a:schemeClr val="dk1"/>
          </a:fontRef>
        </p:style>
        <p:txBody>
          <a:bodyPr>
            <a:normAutofit fontScale="85000" lnSpcReduction="10000"/>
          </a:bodyPr>
          <a:lstStyle/>
          <a:p>
            <a:r>
              <a:rPr lang="es-CO" dirty="0"/>
              <a:t>La ley nos muestra el pecado! </a:t>
            </a:r>
            <a:r>
              <a:rPr lang="es-CO" u="sng" dirty="0"/>
              <a:t>pero si no creemos que debemos guardar la ley, ¿cómo entonces nos puede redimir de pecado</a:t>
            </a:r>
            <a:r>
              <a:rPr lang="es-CO" dirty="0"/>
              <a:t>?, y como nos purificaremos de pecado, si no entendemos lo que es pecado.</a:t>
            </a:r>
          </a:p>
          <a:p>
            <a:r>
              <a:rPr lang="es-CO" dirty="0">
                <a:solidFill>
                  <a:srgbClr val="FF0000"/>
                </a:solidFill>
              </a:rPr>
              <a:t>1 Juan 3:4</a:t>
            </a:r>
            <a:r>
              <a:rPr lang="es-CO" dirty="0"/>
              <a:t>. “</a:t>
            </a:r>
            <a:r>
              <a:rPr lang="es-CO" i="1" dirty="0"/>
              <a:t>Todo aquel que comete pecado, infringe la ley; pues el pecado es infracción de la ley</a:t>
            </a:r>
            <a:r>
              <a:rPr lang="es-CO" dirty="0"/>
              <a:t>”. </a:t>
            </a:r>
          </a:p>
          <a:p>
            <a:pPr lvl="1"/>
            <a:endParaRPr lang="es-CO" sz="3000" dirty="0"/>
          </a:p>
          <a:p>
            <a:pPr lvl="1"/>
            <a:r>
              <a:rPr lang="es-CO" sz="3000" dirty="0"/>
              <a:t>Nota. </a:t>
            </a:r>
            <a:r>
              <a:rPr lang="es-CO" sz="3000" b="1" u="sng" dirty="0"/>
              <a:t>Para los que dicen que no hay ley</a:t>
            </a:r>
            <a:r>
              <a:rPr lang="es-CO" sz="3000" dirty="0"/>
              <a:t>. Si no hay ley, por lógica, no hay pecado, y si no hay pecado, no se necesita la gracia, y si no se necesita la gracia, tampoco es necesario predicar el Evangelio.  </a:t>
            </a:r>
          </a:p>
          <a:p>
            <a:pPr lvl="1"/>
            <a:r>
              <a:rPr lang="es-CO" sz="3000" dirty="0"/>
              <a:t>Por tanto. Es falsa la doctrina que afirma que la ley fue abolida. Jesús vino al mundo a salvarnos del pecado y su paga, </a:t>
            </a:r>
            <a:r>
              <a:rPr lang="es-CO" sz="3000" u="sng" dirty="0"/>
              <a:t>la muerte</a:t>
            </a:r>
            <a:r>
              <a:rPr lang="es-CO" sz="3000" dirty="0"/>
              <a:t>. </a:t>
            </a:r>
            <a:r>
              <a:rPr lang="es-CO" sz="3000" dirty="0">
                <a:solidFill>
                  <a:srgbClr val="FF0000"/>
                </a:solidFill>
              </a:rPr>
              <a:t>(Ver Mat.1:21). </a:t>
            </a:r>
            <a:r>
              <a:rPr lang="es-CO" sz="3000" dirty="0"/>
              <a:t>por eso afirmó diciendo: “</a:t>
            </a:r>
            <a:r>
              <a:rPr lang="es-CO" sz="3000" i="1" dirty="0"/>
              <a:t>no he venido a abolir la ley, si no a cumplirla</a:t>
            </a:r>
            <a:r>
              <a:rPr lang="es-CO" sz="3000" dirty="0"/>
              <a:t>”. </a:t>
            </a:r>
            <a:r>
              <a:rPr lang="es-CO" sz="3000" dirty="0">
                <a:solidFill>
                  <a:srgbClr val="FF0000"/>
                </a:solidFill>
              </a:rPr>
              <a:t>Mateo 5:17.</a:t>
            </a:r>
          </a:p>
          <a:p>
            <a:endParaRPr lang="es-CO" dirty="0">
              <a:solidFill>
                <a:srgbClr val="FF0000"/>
              </a:solidFill>
            </a:endParaRPr>
          </a:p>
          <a:p>
            <a:r>
              <a:rPr lang="es-CO" dirty="0">
                <a:solidFill>
                  <a:srgbClr val="FF0000"/>
                </a:solidFill>
              </a:rPr>
              <a:t>Lucas 16:17</a:t>
            </a:r>
            <a:r>
              <a:rPr lang="es-CO" dirty="0"/>
              <a:t>. “</a:t>
            </a:r>
            <a:r>
              <a:rPr lang="es-CO" i="1" dirty="0"/>
              <a:t>Porque más fácil es que pasen el cielo y la tierra, a que se frustre una tilde de la ley</a:t>
            </a:r>
            <a:r>
              <a:rPr lang="es-CO" dirty="0"/>
              <a:t>”.</a:t>
            </a:r>
          </a:p>
          <a:p>
            <a:r>
              <a:rPr lang="es-CO" dirty="0"/>
              <a:t>También es falsa la doctrina que dice que el sábado es para los judíos, porque el sábado lo instituyo Dios desde la creación, </a:t>
            </a:r>
            <a:r>
              <a:rPr lang="es-CO" dirty="0">
                <a:solidFill>
                  <a:srgbClr val="FF0000"/>
                </a:solidFill>
              </a:rPr>
              <a:t>(Ver Ge.2:1-3), </a:t>
            </a:r>
            <a:r>
              <a:rPr lang="es-CO" dirty="0"/>
              <a:t>cuando no había ningún judío. Abrahán, progenitor de los judíos fue llamado por Dios, 2023 años, después de la creación. </a:t>
            </a:r>
          </a:p>
          <a:p>
            <a:endParaRPr lang="es-CO" dirty="0"/>
          </a:p>
          <a:p>
            <a:endParaRPr lang="es-CO" dirty="0"/>
          </a:p>
          <a:p>
            <a:endParaRPr lang="es-CO" dirty="0"/>
          </a:p>
        </p:txBody>
      </p:sp>
    </p:spTree>
    <p:extLst>
      <p:ext uri="{BB962C8B-B14F-4D97-AF65-F5344CB8AC3E}">
        <p14:creationId xmlns:p14="http://schemas.microsoft.com/office/powerpoint/2010/main" val="2019338075"/>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barn(inVertical)">
                                      <p:cBhvr>
                                        <p:cTn id="7" dur="500"/>
                                        <p:tgtEl>
                                          <p:spTgt spid="3">
                                            <p:txEl>
                                              <p:pRg st="3" end="3"/>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barn(inVertical)">
                                      <p:cBhvr>
                                        <p:cTn id="10" dur="500"/>
                                        <p:tgtEl>
                                          <p:spTgt spid="3">
                                            <p:txEl>
                                              <p:pRg st="4" end="4"/>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animEffect transition="in" filter="barn(inVertical)">
                                      <p:cBhvr>
                                        <p:cTn id="13" dur="500"/>
                                        <p:tgtEl>
                                          <p:spTgt spid="3">
                                            <p:txEl>
                                              <p:pRg st="6" end="6"/>
                                            </p:txEl>
                                          </p:spTgt>
                                        </p:tgtEl>
                                      </p:cBhvr>
                                    </p:animEffect>
                                  </p:childTnLst>
                                </p:cTn>
                              </p:par>
                              <p:par>
                                <p:cTn id="14" presetID="16" presetClass="entr" presetSubtype="21" fill="hold" nodeType="withEffect">
                                  <p:stCondLst>
                                    <p:cond delay="0"/>
                                  </p:stCondLst>
                                  <p:childTnLst>
                                    <p:set>
                                      <p:cBhvr>
                                        <p:cTn id="15" dur="1" fill="hold">
                                          <p:stCondLst>
                                            <p:cond delay="0"/>
                                          </p:stCondLst>
                                        </p:cTn>
                                        <p:tgtEl>
                                          <p:spTgt spid="3">
                                            <p:txEl>
                                              <p:pRg st="7" end="7"/>
                                            </p:txEl>
                                          </p:spTgt>
                                        </p:tgtEl>
                                        <p:attrNameLst>
                                          <p:attrName>style.visibility</p:attrName>
                                        </p:attrNameLst>
                                      </p:cBhvr>
                                      <p:to>
                                        <p:strVal val="visible"/>
                                      </p:to>
                                    </p:set>
                                    <p:animEffect transition="in" filter="barn(inVertical)">
                                      <p:cBhvr>
                                        <p:cTn id="16"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153D7F99-3971-4F35-B48E-EC19E8E47E9F}"/>
              </a:ext>
            </a:extLst>
          </p:cNvPr>
          <p:cNvSpPr>
            <a:spLocks noGrp="1"/>
          </p:cNvSpPr>
          <p:nvPr>
            <p:ph idx="1"/>
          </p:nvPr>
        </p:nvSpPr>
        <p:spPr>
          <a:xfrm>
            <a:off x="838200" y="299802"/>
            <a:ext cx="10515600" cy="6415791"/>
          </a:xfrm>
          <a:effectLst>
            <a:glow rad="101600">
              <a:srgbClr val="C00000">
                <a:alpha val="60000"/>
              </a:srgbClr>
            </a:glow>
          </a:effectLst>
        </p:spPr>
        <p:style>
          <a:lnRef idx="2">
            <a:schemeClr val="accent2"/>
          </a:lnRef>
          <a:fillRef idx="1">
            <a:schemeClr val="lt1"/>
          </a:fillRef>
          <a:effectRef idx="0">
            <a:schemeClr val="accent2"/>
          </a:effectRef>
          <a:fontRef idx="minor">
            <a:schemeClr val="dk1"/>
          </a:fontRef>
        </p:style>
        <p:txBody>
          <a:bodyPr>
            <a:normAutofit fontScale="92500" lnSpcReduction="10000"/>
          </a:bodyPr>
          <a:lstStyle/>
          <a:p>
            <a:pPr marL="0" indent="0">
              <a:buNone/>
            </a:pPr>
            <a:r>
              <a:rPr lang="es-CO" sz="3600" dirty="0"/>
              <a:t>Es el sábado el sello de la creación, y nosotros somos parte de la creación, ese es nuestro sello.</a:t>
            </a:r>
          </a:p>
          <a:p>
            <a:pPr lvl="1"/>
            <a:endParaRPr lang="es-CO" sz="3200" dirty="0"/>
          </a:p>
          <a:p>
            <a:pPr lvl="1"/>
            <a:r>
              <a:rPr lang="es-CO" sz="3200" dirty="0"/>
              <a:t>No podemos guardar nueve mandamientos, y olvidar el sábado.</a:t>
            </a:r>
          </a:p>
          <a:p>
            <a:pPr lvl="1"/>
            <a:r>
              <a:rPr lang="es-CO" sz="3200" dirty="0"/>
              <a:t>Dios dijo en </a:t>
            </a:r>
            <a:r>
              <a:rPr lang="es-CO" sz="3200" dirty="0">
                <a:solidFill>
                  <a:srgbClr val="FF0000"/>
                </a:solidFill>
              </a:rPr>
              <a:t>Éxodo 20:8</a:t>
            </a:r>
            <a:r>
              <a:rPr lang="es-CO" sz="3200" dirty="0"/>
              <a:t>: “</a:t>
            </a:r>
            <a:r>
              <a:rPr lang="es-CO" sz="3200" i="1" dirty="0"/>
              <a:t>Recuerda el sábado para santificarlo, seis días harás tu obra, y el séptimo día lo santificarás</a:t>
            </a:r>
            <a:r>
              <a:rPr lang="es-CO" sz="3200" dirty="0"/>
              <a:t>”. </a:t>
            </a:r>
          </a:p>
          <a:p>
            <a:pPr lvl="1"/>
            <a:r>
              <a:rPr lang="es-CO" sz="3200" dirty="0">
                <a:solidFill>
                  <a:srgbClr val="FF0000"/>
                </a:solidFill>
              </a:rPr>
              <a:t>Santiago 2:10 </a:t>
            </a:r>
            <a:r>
              <a:rPr lang="es-CO" sz="3200" dirty="0"/>
              <a:t>“</a:t>
            </a:r>
            <a:r>
              <a:rPr lang="es-CO" sz="3200" i="1" dirty="0"/>
              <a:t>Porque cualquiera que guardare toda la ley, pero ofendiere en un punto, se hace culpable de todos</a:t>
            </a:r>
            <a:r>
              <a:rPr lang="es-CO" sz="3200" dirty="0"/>
              <a:t>”.</a:t>
            </a:r>
          </a:p>
          <a:p>
            <a:endParaRPr lang="es-CO" sz="3600" dirty="0"/>
          </a:p>
          <a:p>
            <a:r>
              <a:rPr lang="es-CO" sz="3600" dirty="0"/>
              <a:t>Mi oración es que el Espíritu Santo nos guíe día a día para nuestra purificación, hasta llegar a la santidad, sin la cual nadie verá al Señor. Amen.</a:t>
            </a:r>
          </a:p>
          <a:p>
            <a:endParaRPr lang="es-CO" dirty="0"/>
          </a:p>
        </p:txBody>
      </p:sp>
    </p:spTree>
    <p:extLst>
      <p:ext uri="{BB962C8B-B14F-4D97-AF65-F5344CB8AC3E}">
        <p14:creationId xmlns:p14="http://schemas.microsoft.com/office/powerpoint/2010/main" val="229247821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airplan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animEffect transition="in" filter="barn(inVertical)">
                                      <p:cBhvr>
                                        <p:cTn id="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01008A0-4F56-49D4-A530-BCE35C28573D}"/>
              </a:ext>
            </a:extLst>
          </p:cNvPr>
          <p:cNvSpPr>
            <a:spLocks noGrp="1"/>
          </p:cNvSpPr>
          <p:nvPr>
            <p:ph type="title"/>
          </p:nvPr>
        </p:nvSpPr>
        <p:spPr>
          <a:xfrm>
            <a:off x="838200" y="365124"/>
            <a:ext cx="10515600" cy="2018311"/>
          </a:xfr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a:noAutofit/>
          </a:bodyPr>
          <a:lstStyle/>
          <a:p>
            <a:pPr algn="ctr"/>
            <a:r>
              <a:rPr lang="es-CO" sz="3600" dirty="0"/>
              <a:t>Finalmente será restablecido todo lo que se perdió por causa de la transgresión de la Ley de Dios. </a:t>
            </a:r>
            <a:br>
              <a:rPr lang="es-CO" sz="3600" dirty="0"/>
            </a:br>
            <a:r>
              <a:rPr lang="es-CO" sz="3600" dirty="0"/>
              <a:t>Y todo volverá a ser como antes.</a:t>
            </a:r>
            <a:br>
              <a:rPr lang="es-CO" sz="3600" dirty="0"/>
            </a:br>
            <a:r>
              <a:rPr lang="es-CO" sz="3600" dirty="0"/>
              <a:t> Juntos para siempre. </a:t>
            </a:r>
            <a:r>
              <a:rPr lang="es-CO" sz="3600"/>
              <a:t>Amen.</a:t>
            </a:r>
            <a:endParaRPr lang="es-CO" sz="3600" dirty="0"/>
          </a:p>
        </p:txBody>
      </p:sp>
      <p:pic>
        <p:nvPicPr>
          <p:cNvPr id="4" name="Imagen 3">
            <a:extLst>
              <a:ext uri="{FF2B5EF4-FFF2-40B4-BE49-F238E27FC236}">
                <a16:creationId xmlns:a16="http://schemas.microsoft.com/office/drawing/2014/main" id="{1C09392A-E934-4359-9903-125CD10C609C}"/>
              </a:ext>
            </a:extLst>
          </p:cNvPr>
          <p:cNvPicPr>
            <a:picLocks noChangeAspect="1"/>
          </p:cNvPicPr>
          <p:nvPr/>
        </p:nvPicPr>
        <p:blipFill>
          <a:blip r:embed="rId2"/>
          <a:stretch>
            <a:fillRect/>
          </a:stretch>
        </p:blipFill>
        <p:spPr>
          <a:xfrm>
            <a:off x="254833" y="2488367"/>
            <a:ext cx="5711251" cy="4092315"/>
          </a:xfrm>
          <a:prstGeom prst="rect">
            <a:avLst/>
          </a:prstGeom>
          <a:scene3d>
            <a:camera prst="orthographicFront"/>
            <a:lightRig rig="threePt" dir="t"/>
          </a:scene3d>
          <a:sp3d>
            <a:bevelT prst="angle"/>
          </a:sp3d>
        </p:spPr>
      </p:pic>
      <p:pic>
        <p:nvPicPr>
          <p:cNvPr id="5" name="Imagen 4">
            <a:extLst>
              <a:ext uri="{FF2B5EF4-FFF2-40B4-BE49-F238E27FC236}">
                <a16:creationId xmlns:a16="http://schemas.microsoft.com/office/drawing/2014/main" id="{72900D87-3FB9-440B-A304-2B85876AF592}"/>
              </a:ext>
            </a:extLst>
          </p:cNvPr>
          <p:cNvPicPr>
            <a:picLocks noChangeAspect="1"/>
          </p:cNvPicPr>
          <p:nvPr/>
        </p:nvPicPr>
        <p:blipFill>
          <a:blip r:embed="rId3"/>
          <a:stretch>
            <a:fillRect/>
          </a:stretch>
        </p:blipFill>
        <p:spPr>
          <a:xfrm>
            <a:off x="6566003" y="2488367"/>
            <a:ext cx="5396148" cy="4092315"/>
          </a:xfrm>
          <a:prstGeom prst="rect">
            <a:avLst/>
          </a:prstGeom>
          <a:scene3d>
            <a:camera prst="orthographicFront"/>
            <a:lightRig rig="threePt" dir="t"/>
          </a:scene3d>
          <a:sp3d>
            <a:bevelT prst="angle"/>
          </a:sp3d>
        </p:spPr>
      </p:pic>
    </p:spTree>
    <p:extLst>
      <p:ext uri="{BB962C8B-B14F-4D97-AF65-F5344CB8AC3E}">
        <p14:creationId xmlns:p14="http://schemas.microsoft.com/office/powerpoint/2010/main" val="645505140"/>
      </p:ext>
    </p:extLst>
  </p:cSld>
  <p:clrMapOvr>
    <a:masterClrMapping/>
  </p:clrMapOvr>
  <mc:AlternateContent xmlns:mc="http://schemas.openxmlformats.org/markup-compatibility/2006">
    <mc:Choice xmlns:p14="http://schemas.microsoft.com/office/powerpoint/2010/main" Requires="p14">
      <p:transition spd="slow" p14:dur="1250">
        <p14:flip dir="r"/>
      </p:transition>
    </mc:Choice>
    <mc:Fallback>
      <p:transition spd="slow">
        <p:fade/>
      </p:transition>
    </mc:Fallback>
  </mc:AlternateContent>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909</TotalTime>
  <Words>3436</Words>
  <Application>Microsoft Office PowerPoint</Application>
  <PresentationFormat>Panorámica</PresentationFormat>
  <Paragraphs>126</Paragraphs>
  <Slides>23</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23</vt:i4>
      </vt:variant>
    </vt:vector>
  </HeadingPairs>
  <TitlesOfParts>
    <vt:vector size="28" baseType="lpstr">
      <vt:lpstr>Arial</vt:lpstr>
      <vt:lpstr>Bodoni MT Condensed</vt:lpstr>
      <vt:lpstr>Calibri</vt:lpstr>
      <vt:lpstr>Calibri Light</vt:lpstr>
      <vt:lpstr>Tema de Office</vt:lpstr>
      <vt:lpstr>EN MEDIO DEL CONFLICTO  SI SE PUEDE</vt:lpstr>
      <vt:lpstr>EN MEDIO DEL CONFLICTO  SI SE PUEDE</vt:lpstr>
      <vt:lpstr>¿Cómo saber, que es pecado, y que no es pecado delante de Dios?</vt:lpstr>
      <vt:lpstr>EN MEDIO DEL CONFLICTO DIOS NOS PIDE:</vt:lpstr>
      <vt:lpstr>Presentación de PowerPoint</vt:lpstr>
      <vt:lpstr>Dado que:  “Por nosotros mismos no podemos obedecer a Dios”.   ¿Que ha provisto Dios, para que le podamos obedecer, “EN MEDIO DEL CONFLICTO”, Ya que Él dice a sus discípulos: “Si me amáis, guardad mis mandamientos”?   O sea que es ¡IMPRESCINDIBLE! que si lo amamos, debemos obedecerle. pero como. Si por nosotros mismos no se puede. </vt:lpstr>
      <vt:lpstr>OH, MARAVILLOSO EL AMOR Y SABIDURÍA DE DIOS</vt:lpstr>
      <vt:lpstr>Presentación de PowerPoint</vt:lpstr>
      <vt:lpstr>Presentación de PowerPoint</vt:lpstr>
      <vt:lpstr>Presentación de PowerPoint</vt:lpstr>
      <vt:lpstr>Presentación de PowerPoint</vt:lpstr>
      <vt:lpstr>Presentación de PowerPoint</vt:lpstr>
      <vt:lpstr>En el año 96 d. C , cuando San Juan recibió la revelación del Ap. Escribió, mirando hacia el futuro. </vt:lpstr>
      <vt:lpstr>Presentación de PowerPoint</vt:lpstr>
      <vt:lpstr>Presentación de PowerPoint</vt:lpstr>
      <vt:lpstr>Presentación de PowerPoint</vt:lpstr>
      <vt:lpstr>Presentación de PowerPoint</vt:lpstr>
      <vt:lpstr>Conclusión</vt:lpstr>
      <vt:lpstr>Presentación de PowerPoint</vt:lpstr>
      <vt:lpstr>Presentación de PowerPoint</vt:lpstr>
      <vt:lpstr>Presentación de PowerPoint</vt:lpstr>
      <vt:lpstr>Presentación de PowerPoint</vt:lpstr>
      <vt:lpstr>Finalmente será restablecido todo lo que se perdió por causa de la transgresión de la Ley de Dios.  Y todo volverá a ser como antes.  Juntos para siempre. Amen.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 MEDIO DEL CONFLICTO  SI SE PUEDE</dc:title>
  <dc:creator>Usuario</dc:creator>
  <cp:lastModifiedBy>Usuario</cp:lastModifiedBy>
  <cp:revision>121</cp:revision>
  <dcterms:created xsi:type="dcterms:W3CDTF">2017-06-23T02:38:08Z</dcterms:created>
  <dcterms:modified xsi:type="dcterms:W3CDTF">2017-06-26T13:55:37Z</dcterms:modified>
</cp:coreProperties>
</file>